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notesMasterIdLst>
    <p:notesMasterId r:id="rId18"/>
  </p:notesMasterIdLst>
  <p:handoutMasterIdLst>
    <p:handoutMasterId r:id="rId19"/>
  </p:handoutMasterIdLst>
  <p:sldIdLst>
    <p:sldId id="331" r:id="rId3"/>
    <p:sldId id="311" r:id="rId4"/>
    <p:sldId id="333" r:id="rId5"/>
    <p:sldId id="316" r:id="rId6"/>
    <p:sldId id="343" r:id="rId7"/>
    <p:sldId id="313" r:id="rId8"/>
    <p:sldId id="344" r:id="rId9"/>
    <p:sldId id="362" r:id="rId10"/>
    <p:sldId id="371" r:id="rId11"/>
    <p:sldId id="363" r:id="rId12"/>
    <p:sldId id="364" r:id="rId13"/>
    <p:sldId id="365" r:id="rId14"/>
    <p:sldId id="366" r:id="rId15"/>
    <p:sldId id="367" r:id="rId16"/>
    <p:sldId id="3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868"/>
    <a:srgbClr val="FFFFFF"/>
    <a:srgbClr val="E7E6E6"/>
    <a:srgbClr val="E9EBF5"/>
    <a:srgbClr val="CFD5EA"/>
    <a:srgbClr val="334D80"/>
    <a:srgbClr val="38507C"/>
    <a:srgbClr val="6F97CD"/>
    <a:srgbClr val="223F74"/>
    <a:srgbClr val="203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89648" autoAdjust="0"/>
  </p:normalViewPr>
  <p:slideViewPr>
    <p:cSldViewPr snapToGrid="0">
      <p:cViewPr varScale="1">
        <p:scale>
          <a:sx n="110" d="100"/>
          <a:sy n="110" d="100"/>
        </p:scale>
        <p:origin x="656" y="176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1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FE449-5D1C-416B-9722-C34701A6FEDC}" type="datetimeFigureOut">
              <a:rPr lang="zh-CN" altLang="en-US" smtClean="0"/>
              <a:t>2024/1/10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0B464-0993-406F-8907-763609521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05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0F2253E-E82B-4ADA-8A8B-81037CCB668B}" type="datetimeFigureOut">
              <a:rPr lang="zh-CN" altLang="en-US" smtClean="0"/>
              <a:pPr/>
              <a:t>2024/1/10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B164750-B091-4191-82BD-DD1DBD835F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2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64750-B091-4191-82BD-DD1DBD835FA4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84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zhuanlan.zhihu.com</a:t>
            </a:r>
            <a:r>
              <a:rPr kumimoji="1" lang="en-US" altLang="zh-CN" dirty="0"/>
              <a:t>/p/352209183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64750-B091-4191-82BD-DD1DBD835FA4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769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扫描线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首先我们将一个任意的三角形分割成两个三角形，分别是平顶三角形和平底三角形</a:t>
            </a:r>
          </a:p>
          <a:p>
            <a:pPr algn="l"/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扫描线遍历像素来确定并填充多边形（如三角形）的内部区域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重心画法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首先计算出三角形最小包围盒，然后遍历包围盒子内的每一个像素坐标点，利用重心坐标判断该点是否在三角形内，如果在则绘制该点颜色到屏幕上，否则就不绘制。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64750-B091-4191-82BD-DD1DBD835FA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24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015CA02-1D84-4758-AFBB-513A970DE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00BAD7B-A22E-42CB-953D-5C6D35C3521E}"/>
              </a:ext>
            </a:extLst>
          </p:cNvPr>
          <p:cNvSpPr/>
          <p:nvPr userDrawn="1"/>
        </p:nvSpPr>
        <p:spPr>
          <a:xfrm>
            <a:off x="0" y="1"/>
            <a:ext cx="12192004" cy="14678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3">
            <a:extLst>
              <a:ext uri="{FF2B5EF4-FFF2-40B4-BE49-F238E27FC236}">
                <a16:creationId xmlns:a16="http://schemas.microsoft.com/office/drawing/2014/main" id="{B940BEA7-AD8D-461F-8BF5-D6A19FA6FCAA}"/>
              </a:ext>
            </a:extLst>
          </p:cNvPr>
          <p:cNvSpPr txBox="1">
            <a:spLocks/>
          </p:cNvSpPr>
          <p:nvPr userDrawn="1"/>
        </p:nvSpPr>
        <p:spPr>
          <a:xfrm>
            <a:off x="1272159" y="4237145"/>
            <a:ext cx="9647678" cy="766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0BAD7B-A22E-42CB-953D-5C6D35C3521E}"/>
              </a:ext>
            </a:extLst>
          </p:cNvPr>
          <p:cNvSpPr/>
          <p:nvPr userDrawn="1"/>
        </p:nvSpPr>
        <p:spPr>
          <a:xfrm>
            <a:off x="0" y="1467852"/>
            <a:ext cx="12192000" cy="3921349"/>
          </a:xfrm>
          <a:prstGeom prst="rect">
            <a:avLst/>
          </a:prstGeom>
          <a:gradFill>
            <a:gsLst>
              <a:gs pos="0">
                <a:srgbClr val="203A6B">
                  <a:alpha val="85000"/>
                </a:srgbClr>
              </a:gs>
              <a:gs pos="69000">
                <a:srgbClr val="203A6B">
                  <a:alpha val="95000"/>
                </a:srgbClr>
              </a:gs>
              <a:gs pos="38000">
                <a:srgbClr val="203A6B">
                  <a:alpha val="90000"/>
                </a:srgbClr>
              </a:gs>
              <a:gs pos="100000">
                <a:srgbClr val="203A6B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940BEA7-AD8D-461F-8BF5-D6A19FA6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117" y="2400039"/>
            <a:ext cx="10193761" cy="904920"/>
          </a:xfrm>
        </p:spPr>
        <p:txBody>
          <a:bodyPr>
            <a:normAutofit/>
          </a:bodyPr>
          <a:lstStyle>
            <a:lvl1pPr algn="ctr">
              <a:defRPr sz="4800" b="1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00BAD7B-A22E-42CB-953D-5C6D35C3521E}"/>
              </a:ext>
            </a:extLst>
          </p:cNvPr>
          <p:cNvSpPr/>
          <p:nvPr userDrawn="1"/>
        </p:nvSpPr>
        <p:spPr>
          <a:xfrm>
            <a:off x="0" y="5389201"/>
            <a:ext cx="12192004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B5A62B-F3DC-DA1F-D6AC-8580B9FF3F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23" y="553702"/>
            <a:ext cx="1510552" cy="15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3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AB6F8D-2E4A-4FF6-A564-D4BAA6DD5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b="42232"/>
          <a:stretch/>
        </p:blipFill>
        <p:spPr>
          <a:xfrm>
            <a:off x="0" y="3259658"/>
            <a:ext cx="12192000" cy="36285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BD50A56-20DD-4189-A425-70B3103FF2BB}"/>
              </a:ext>
            </a:extLst>
          </p:cNvPr>
          <p:cNvSpPr/>
          <p:nvPr userDrawn="1"/>
        </p:nvSpPr>
        <p:spPr>
          <a:xfrm>
            <a:off x="-12351" y="3122905"/>
            <a:ext cx="12237176" cy="3902075"/>
          </a:xfrm>
          <a:prstGeom prst="rect">
            <a:avLst/>
          </a:prstGeom>
          <a:gradFill>
            <a:gsLst>
              <a:gs pos="0">
                <a:schemeClr val="bg1"/>
              </a:gs>
              <a:gs pos="69000">
                <a:schemeClr val="bg1">
                  <a:alpha val="94000"/>
                </a:schemeClr>
              </a:gs>
              <a:gs pos="38000">
                <a:schemeClr val="bg1"/>
              </a:gs>
              <a:gs pos="100000">
                <a:schemeClr val="bg1">
                  <a:alpha val="60000"/>
                </a:schemeClr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6C1ED09-0180-4DC0-AE89-F0C28697F08F}"/>
              </a:ext>
            </a:extLst>
          </p:cNvPr>
          <p:cNvSpPr/>
          <p:nvPr userDrawn="1"/>
        </p:nvSpPr>
        <p:spPr>
          <a:xfrm>
            <a:off x="11724581" y="3812536"/>
            <a:ext cx="934838" cy="934838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9E79CDE-3ACE-4257-95F8-819652C7E4B0}"/>
              </a:ext>
            </a:extLst>
          </p:cNvPr>
          <p:cNvSpPr/>
          <p:nvPr userDrawn="1"/>
        </p:nvSpPr>
        <p:spPr>
          <a:xfrm flipH="1">
            <a:off x="4093059" y="5636078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67F5EA8-B044-460C-B969-A7C1054843FD}"/>
              </a:ext>
            </a:extLst>
          </p:cNvPr>
          <p:cNvSpPr/>
          <p:nvPr userDrawn="1"/>
        </p:nvSpPr>
        <p:spPr>
          <a:xfrm>
            <a:off x="4261786" y="-360931"/>
            <a:ext cx="842078" cy="84207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E7B9E10-CBAA-416D-91BC-F94478696857}"/>
              </a:ext>
            </a:extLst>
          </p:cNvPr>
          <p:cNvSpPr/>
          <p:nvPr userDrawn="1"/>
        </p:nvSpPr>
        <p:spPr>
          <a:xfrm>
            <a:off x="8015122" y="1730475"/>
            <a:ext cx="719238" cy="71923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9AC00FB-33CF-4C5D-8D12-39C98F92DFB3}"/>
              </a:ext>
            </a:extLst>
          </p:cNvPr>
          <p:cNvSpPr/>
          <p:nvPr userDrawn="1"/>
        </p:nvSpPr>
        <p:spPr>
          <a:xfrm>
            <a:off x="348513" y="3201702"/>
            <a:ext cx="842078" cy="84207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4803197"/>
            <a:ext cx="1001081" cy="2274127"/>
            <a:chOff x="0" y="4803197"/>
            <a:chExt cx="1001081" cy="2274127"/>
          </a:xfrm>
        </p:grpSpPr>
        <p:sp>
          <p:nvSpPr>
            <p:cNvPr id="3" name="等腰三角形 2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19E79CDE-3ACE-4257-95F8-819652C7E4B0}"/>
              </a:ext>
            </a:extLst>
          </p:cNvPr>
          <p:cNvSpPr/>
          <p:nvPr userDrawn="1"/>
        </p:nvSpPr>
        <p:spPr>
          <a:xfrm flipH="1">
            <a:off x="3910972" y="3084251"/>
            <a:ext cx="182087" cy="182087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19E79CDE-3ACE-4257-95F8-819652C7E4B0}"/>
              </a:ext>
            </a:extLst>
          </p:cNvPr>
          <p:cNvSpPr/>
          <p:nvPr userDrawn="1"/>
        </p:nvSpPr>
        <p:spPr>
          <a:xfrm flipH="1">
            <a:off x="8212096" y="5108994"/>
            <a:ext cx="701256" cy="70125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 userDrawn="1"/>
        </p:nvSpPr>
        <p:spPr>
          <a:xfrm>
            <a:off x="1112932" y="6798876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-20411" y="-13927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 rot="10800000">
            <a:off x="11190919" y="-193679"/>
            <a:ext cx="1001081" cy="2274127"/>
            <a:chOff x="0" y="4803197"/>
            <a:chExt cx="1001081" cy="2274127"/>
          </a:xfrm>
        </p:grpSpPr>
        <p:sp>
          <p:nvSpPr>
            <p:cNvPr id="67" name="等腰三角形 66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5341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4803197"/>
            <a:ext cx="1001081" cy="2274127"/>
            <a:chOff x="0" y="4803197"/>
            <a:chExt cx="1001081" cy="2274127"/>
          </a:xfrm>
        </p:grpSpPr>
        <p:sp>
          <p:nvSpPr>
            <p:cNvPr id="3" name="等腰三角形 2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 userDrawn="1"/>
        </p:nvSpPr>
        <p:spPr>
          <a:xfrm>
            <a:off x="1112932" y="6798876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-20411" y="-13927"/>
            <a:ext cx="11088000" cy="90000"/>
          </a:xfrm>
          <a:prstGeom prst="rect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 rot="10800000">
            <a:off x="11190919" y="-193679"/>
            <a:ext cx="1001081" cy="2274127"/>
            <a:chOff x="0" y="4803197"/>
            <a:chExt cx="1001081" cy="2274127"/>
          </a:xfrm>
        </p:grpSpPr>
        <p:sp>
          <p:nvSpPr>
            <p:cNvPr id="67" name="等腰三角形 66"/>
            <p:cNvSpPr/>
            <p:nvPr userDrawn="1"/>
          </p:nvSpPr>
          <p:spPr>
            <a:xfrm rot="5400000">
              <a:off x="-300773" y="5585174"/>
              <a:ext cx="1602627" cy="1001081"/>
            </a:xfrm>
            <a:prstGeom prst="triangle">
              <a:avLst>
                <a:gd name="adj" fmla="val 100000"/>
              </a:avLst>
            </a:prstGeom>
            <a:solidFill>
              <a:srgbClr val="1B38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 userDrawn="1"/>
          </p:nvSpPr>
          <p:spPr>
            <a:xfrm rot="-1920000">
              <a:off x="526954" y="4803197"/>
              <a:ext cx="66107" cy="2274127"/>
            </a:xfrm>
            <a:custGeom>
              <a:avLst/>
              <a:gdLst>
                <a:gd name="connsiteX0" fmla="*/ 66107 w 66107"/>
                <a:gd name="connsiteY0" fmla="*/ 0 h 2274127"/>
                <a:gd name="connsiteX1" fmla="*/ 66107 w 66107"/>
                <a:gd name="connsiteY1" fmla="*/ 2274127 h 2274127"/>
                <a:gd name="connsiteX2" fmla="*/ 0 w 66107"/>
                <a:gd name="connsiteY2" fmla="*/ 2232818 h 2274127"/>
                <a:gd name="connsiteX3" fmla="*/ 0 w 66107"/>
                <a:gd name="connsiteY3" fmla="*/ 105793 h 227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07" h="2274127">
                  <a:moveTo>
                    <a:pt x="66107" y="0"/>
                  </a:moveTo>
                  <a:lnTo>
                    <a:pt x="66107" y="2274127"/>
                  </a:lnTo>
                  <a:lnTo>
                    <a:pt x="0" y="2232818"/>
                  </a:lnTo>
                  <a:lnTo>
                    <a:pt x="0" y="105793"/>
                  </a:lnTo>
                  <a:close/>
                </a:path>
              </a:pathLst>
            </a:custGeom>
            <a:solidFill>
              <a:srgbClr val="1B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0142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676656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 rot="10800000">
            <a:off x="0" y="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45682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191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201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015CA02-1D84-4758-AFBB-513A970DE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/>
          <a:stretch/>
        </p:blipFill>
        <p:spPr>
          <a:xfrm>
            <a:off x="0" y="-14200"/>
            <a:ext cx="12192000" cy="6872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E85270-654E-4155-A161-061960AC409D}"/>
              </a:ext>
            </a:extLst>
          </p:cNvPr>
          <p:cNvSpPr/>
          <p:nvPr userDrawn="1"/>
        </p:nvSpPr>
        <p:spPr>
          <a:xfrm>
            <a:off x="0" y="-28400"/>
            <a:ext cx="12191999" cy="280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042FBF-F68D-4B83-9905-88243E18F754}"/>
              </a:ext>
            </a:extLst>
          </p:cNvPr>
          <p:cNvSpPr/>
          <p:nvPr userDrawn="1"/>
        </p:nvSpPr>
        <p:spPr>
          <a:xfrm>
            <a:off x="-4127" y="2779990"/>
            <a:ext cx="12200254" cy="4092210"/>
          </a:xfrm>
          <a:prstGeom prst="rect">
            <a:avLst/>
          </a:prstGeom>
          <a:solidFill>
            <a:srgbClr val="1B3868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ACA7A81-6917-46A0-B12F-F2419CDB1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36" y="847215"/>
            <a:ext cx="1425282" cy="14252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5F18A6F-D403-4A15-9C6A-2B5598539A0C}"/>
              </a:ext>
            </a:extLst>
          </p:cNvPr>
          <p:cNvSpPr/>
          <p:nvPr userDrawn="1"/>
        </p:nvSpPr>
        <p:spPr>
          <a:xfrm>
            <a:off x="-4127" y="1559856"/>
            <a:ext cx="4752976" cy="45719"/>
          </a:xfrm>
          <a:prstGeom prst="rect">
            <a:avLst/>
          </a:prstGeom>
          <a:solidFill>
            <a:srgbClr val="20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FC5768-BEE9-4080-A261-37C356CC02CA}"/>
              </a:ext>
            </a:extLst>
          </p:cNvPr>
          <p:cNvSpPr/>
          <p:nvPr userDrawn="1"/>
        </p:nvSpPr>
        <p:spPr>
          <a:xfrm>
            <a:off x="7439024" y="1559856"/>
            <a:ext cx="4752976" cy="45719"/>
          </a:xfrm>
          <a:prstGeom prst="rect">
            <a:avLst/>
          </a:prstGeom>
          <a:solidFill>
            <a:srgbClr val="203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03C83176-5B54-4A98-946F-99ECB5AFE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1300" y="3207017"/>
            <a:ext cx="5867400" cy="573952"/>
          </a:xfrm>
        </p:spPr>
        <p:txBody>
          <a:bodyPr>
            <a:noAutofit/>
          </a:bodyPr>
          <a:lstStyle>
            <a:lvl1pPr algn="ctr">
              <a:defRPr sz="4800" b="1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谢谢观赏</a:t>
            </a:r>
          </a:p>
        </p:txBody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342C7B76-5A3A-4BB5-A7BB-978A382C5A08}"/>
              </a:ext>
            </a:extLst>
          </p:cNvPr>
          <p:cNvSpPr txBox="1">
            <a:spLocks/>
          </p:cNvSpPr>
          <p:nvPr userDrawn="1"/>
        </p:nvSpPr>
        <p:spPr>
          <a:xfrm>
            <a:off x="3158173" y="4171176"/>
            <a:ext cx="5867400" cy="573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013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>
            <a:extLst>
              <a:ext uri="{FF2B5EF4-FFF2-40B4-BE49-F238E27FC236}">
                <a16:creationId xmlns:a16="http://schemas.microsoft.com/office/drawing/2014/main" id="{D2549E4A-1A7F-4770-9F1B-489CB6EED527}"/>
              </a:ext>
            </a:extLst>
          </p:cNvPr>
          <p:cNvSpPr/>
          <p:nvPr userDrawn="1"/>
        </p:nvSpPr>
        <p:spPr>
          <a:xfrm>
            <a:off x="2474394" y="5560285"/>
            <a:ext cx="1009650" cy="100965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B58F268-FDFF-43E5-924C-0DB073A6AB67}"/>
              </a:ext>
            </a:extLst>
          </p:cNvPr>
          <p:cNvCxnSpPr>
            <a:cxnSpLocks/>
          </p:cNvCxnSpPr>
          <p:nvPr userDrawn="1"/>
        </p:nvCxnSpPr>
        <p:spPr>
          <a:xfrm>
            <a:off x="1117600" y="1190387"/>
            <a:ext cx="10287000" cy="0"/>
          </a:xfrm>
          <a:prstGeom prst="line">
            <a:avLst/>
          </a:prstGeom>
          <a:ln w="28575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58F268-FDFF-43E5-924C-0DB073A6AB67}"/>
              </a:ext>
            </a:extLst>
          </p:cNvPr>
          <p:cNvCxnSpPr>
            <a:cxnSpLocks/>
          </p:cNvCxnSpPr>
          <p:nvPr userDrawn="1"/>
        </p:nvCxnSpPr>
        <p:spPr>
          <a:xfrm>
            <a:off x="1117600" y="5722258"/>
            <a:ext cx="10287000" cy="0"/>
          </a:xfrm>
          <a:prstGeom prst="line">
            <a:avLst/>
          </a:prstGeom>
          <a:ln w="28575">
            <a:solidFill>
              <a:srgbClr val="203A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5">
            <a:extLst>
              <a:ext uri="{FF2B5EF4-FFF2-40B4-BE49-F238E27FC236}">
                <a16:creationId xmlns:a16="http://schemas.microsoft.com/office/drawing/2014/main" id="{8923A0F8-46BD-457B-A990-C56E0D951747}"/>
              </a:ext>
            </a:extLst>
          </p:cNvPr>
          <p:cNvSpPr/>
          <p:nvPr userDrawn="1"/>
        </p:nvSpPr>
        <p:spPr>
          <a:xfrm>
            <a:off x="0" y="401733"/>
            <a:ext cx="4343400" cy="804240"/>
          </a:xfrm>
          <a:custGeom>
            <a:avLst/>
            <a:gdLst>
              <a:gd name="connsiteX0" fmla="*/ 0 w 2662725"/>
              <a:gd name="connsiteY0" fmla="*/ 0 h 646332"/>
              <a:gd name="connsiteX1" fmla="*/ 2501142 w 2662725"/>
              <a:gd name="connsiteY1" fmla="*/ 0 h 646332"/>
              <a:gd name="connsiteX2" fmla="*/ 2662725 w 2662725"/>
              <a:gd name="connsiteY2" fmla="*/ 646332 h 646332"/>
              <a:gd name="connsiteX3" fmla="*/ 0 w 2662725"/>
              <a:gd name="connsiteY3" fmla="*/ 646332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725" h="646332">
                <a:moveTo>
                  <a:pt x="0" y="0"/>
                </a:moveTo>
                <a:lnTo>
                  <a:pt x="2501142" y="0"/>
                </a:lnTo>
                <a:lnTo>
                  <a:pt x="2662725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ACA7A81-6917-46A0-B12F-F2419CDB19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" b="99219" l="2344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0" y="436282"/>
            <a:ext cx="729370" cy="729370"/>
          </a:xfrm>
          <a:prstGeom prst="rect">
            <a:avLst/>
          </a:prstGeom>
          <a:ln>
            <a:noFill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7BCC5C7-73B9-4952-AA3F-9DDFB0907B30}"/>
              </a:ext>
            </a:extLst>
          </p:cNvPr>
          <p:cNvSpPr/>
          <p:nvPr userDrawn="1"/>
        </p:nvSpPr>
        <p:spPr>
          <a:xfrm>
            <a:off x="0" y="6304823"/>
            <a:ext cx="12192000" cy="556828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 userDrawn="1"/>
        </p:nvSpPr>
        <p:spPr>
          <a:xfrm rot="16200000">
            <a:off x="1023145" y="5143704"/>
            <a:ext cx="622301" cy="636588"/>
          </a:xfrm>
          <a:custGeom>
            <a:avLst/>
            <a:gdLst>
              <a:gd name="connsiteX0" fmla="*/ 622301 w 622301"/>
              <a:gd name="connsiteY0" fmla="*/ 0 h 636588"/>
              <a:gd name="connsiteX1" fmla="*/ 622301 w 622301"/>
              <a:gd name="connsiteY1" fmla="*/ 155576 h 636588"/>
              <a:gd name="connsiteX2" fmla="*/ 155576 w 622301"/>
              <a:gd name="connsiteY2" fmla="*/ 155576 h 636588"/>
              <a:gd name="connsiteX3" fmla="*/ 155576 w 622301"/>
              <a:gd name="connsiteY3" fmla="*/ 636588 h 636588"/>
              <a:gd name="connsiteX4" fmla="*/ 1 w 622301"/>
              <a:gd name="connsiteY4" fmla="*/ 636588 h 636588"/>
              <a:gd name="connsiteX5" fmla="*/ 1 w 622301"/>
              <a:gd name="connsiteY5" fmla="*/ 155576 h 636588"/>
              <a:gd name="connsiteX6" fmla="*/ 0 w 622301"/>
              <a:gd name="connsiteY6" fmla="*/ 155576 h 636588"/>
              <a:gd name="connsiteX7" fmla="*/ 0 w 622301"/>
              <a:gd name="connsiteY7" fmla="*/ 0 h 63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01" h="636588">
                <a:moveTo>
                  <a:pt x="622301" y="0"/>
                </a:moveTo>
                <a:lnTo>
                  <a:pt x="622301" y="155576"/>
                </a:lnTo>
                <a:lnTo>
                  <a:pt x="155576" y="155576"/>
                </a:lnTo>
                <a:lnTo>
                  <a:pt x="155576" y="636588"/>
                </a:lnTo>
                <a:lnTo>
                  <a:pt x="1" y="636588"/>
                </a:lnTo>
                <a:lnTo>
                  <a:pt x="1" y="155576"/>
                </a:lnTo>
                <a:lnTo>
                  <a:pt x="0" y="155576"/>
                </a:lnTo>
                <a:lnTo>
                  <a:pt x="0" y="0"/>
                </a:lnTo>
                <a:close/>
              </a:path>
            </a:pathLst>
          </a:cu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rot="5400000">
            <a:off x="10890251" y="1107709"/>
            <a:ext cx="622301" cy="636588"/>
          </a:xfrm>
          <a:custGeom>
            <a:avLst/>
            <a:gdLst>
              <a:gd name="connsiteX0" fmla="*/ 622301 w 622301"/>
              <a:gd name="connsiteY0" fmla="*/ 0 h 636588"/>
              <a:gd name="connsiteX1" fmla="*/ 622301 w 622301"/>
              <a:gd name="connsiteY1" fmla="*/ 155576 h 636588"/>
              <a:gd name="connsiteX2" fmla="*/ 155576 w 622301"/>
              <a:gd name="connsiteY2" fmla="*/ 155576 h 636588"/>
              <a:gd name="connsiteX3" fmla="*/ 155576 w 622301"/>
              <a:gd name="connsiteY3" fmla="*/ 636588 h 636588"/>
              <a:gd name="connsiteX4" fmla="*/ 1 w 622301"/>
              <a:gd name="connsiteY4" fmla="*/ 636588 h 636588"/>
              <a:gd name="connsiteX5" fmla="*/ 1 w 622301"/>
              <a:gd name="connsiteY5" fmla="*/ 155576 h 636588"/>
              <a:gd name="connsiteX6" fmla="*/ 0 w 622301"/>
              <a:gd name="connsiteY6" fmla="*/ 155576 h 636588"/>
              <a:gd name="connsiteX7" fmla="*/ 0 w 622301"/>
              <a:gd name="connsiteY7" fmla="*/ 0 h 63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301" h="636588">
                <a:moveTo>
                  <a:pt x="622301" y="0"/>
                </a:moveTo>
                <a:lnTo>
                  <a:pt x="622301" y="155576"/>
                </a:lnTo>
                <a:lnTo>
                  <a:pt x="155576" y="155576"/>
                </a:lnTo>
                <a:lnTo>
                  <a:pt x="155576" y="636588"/>
                </a:lnTo>
                <a:lnTo>
                  <a:pt x="1" y="636588"/>
                </a:lnTo>
                <a:lnTo>
                  <a:pt x="1" y="155576"/>
                </a:lnTo>
                <a:lnTo>
                  <a:pt x="0" y="155576"/>
                </a:lnTo>
                <a:lnTo>
                  <a:pt x="0" y="0"/>
                </a:lnTo>
                <a:close/>
              </a:path>
            </a:pathLst>
          </a:cu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38F6625-BD5B-4C24-8EE3-BE0AFC88B9F9}"/>
              </a:ext>
            </a:extLst>
          </p:cNvPr>
          <p:cNvSpPr/>
          <p:nvPr userDrawn="1"/>
        </p:nvSpPr>
        <p:spPr>
          <a:xfrm>
            <a:off x="-424914" y="1898844"/>
            <a:ext cx="1009650" cy="10096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27C432E-422E-432B-933B-80BE4296787C}"/>
              </a:ext>
            </a:extLst>
          </p:cNvPr>
          <p:cNvSpPr/>
          <p:nvPr userDrawn="1"/>
        </p:nvSpPr>
        <p:spPr>
          <a:xfrm>
            <a:off x="9798050" y="-353128"/>
            <a:ext cx="1009649" cy="1009649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A535F6F-A384-4AEA-A9E7-CBC18657D9B2}"/>
              </a:ext>
            </a:extLst>
          </p:cNvPr>
          <p:cNvSpPr/>
          <p:nvPr userDrawn="1"/>
        </p:nvSpPr>
        <p:spPr>
          <a:xfrm>
            <a:off x="8158161" y="2691520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3613E1EF-8610-4EEC-B523-7F5BF8100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160" y="498570"/>
            <a:ext cx="3172265" cy="62230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摘要 </a:t>
            </a:r>
            <a:r>
              <a:rPr lang="en-US" altLang="zh-CN" dirty="0"/>
              <a:t>ABSTRACT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94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5422C59-AC2E-451B-97AF-93CA829EF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F794EE6-586C-414C-8675-49BE2A55483C}"/>
              </a:ext>
            </a:extLst>
          </p:cNvPr>
          <p:cNvSpPr/>
          <p:nvPr userDrawn="1"/>
        </p:nvSpPr>
        <p:spPr>
          <a:xfrm>
            <a:off x="-11332" y="0"/>
            <a:ext cx="12203332" cy="6858000"/>
          </a:xfrm>
          <a:prstGeom prst="rect">
            <a:avLst/>
          </a:prstGeom>
          <a:gradFill>
            <a:gsLst>
              <a:gs pos="0">
                <a:srgbClr val="203A6B"/>
              </a:gs>
              <a:gs pos="75000">
                <a:srgbClr val="203A6B">
                  <a:alpha val="84000"/>
                </a:srgbClr>
              </a:gs>
              <a:gs pos="38000">
                <a:srgbClr val="203A6B">
                  <a:alpha val="74000"/>
                </a:srgbClr>
              </a:gs>
              <a:gs pos="100000">
                <a:srgbClr val="203A6B">
                  <a:alpha val="95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197448-B552-4654-B0AF-2BB7B471F2B0}"/>
              </a:ext>
            </a:extLst>
          </p:cNvPr>
          <p:cNvSpPr/>
          <p:nvPr userDrawn="1"/>
        </p:nvSpPr>
        <p:spPr>
          <a:xfrm>
            <a:off x="0" y="1"/>
            <a:ext cx="12192000" cy="1630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3E5FD7-D5FA-4BFA-B527-F93E92E64A6B}"/>
              </a:ext>
            </a:extLst>
          </p:cNvPr>
          <p:cNvSpPr/>
          <p:nvPr userDrawn="1"/>
        </p:nvSpPr>
        <p:spPr>
          <a:xfrm>
            <a:off x="-11332" y="5764516"/>
            <a:ext cx="12215364" cy="11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923A0F8-46BD-457B-A990-C56E0D951747}"/>
              </a:ext>
            </a:extLst>
          </p:cNvPr>
          <p:cNvSpPr/>
          <p:nvPr userDrawn="1"/>
        </p:nvSpPr>
        <p:spPr>
          <a:xfrm>
            <a:off x="0" y="398847"/>
            <a:ext cx="3162300" cy="804240"/>
          </a:xfrm>
          <a:custGeom>
            <a:avLst/>
            <a:gdLst>
              <a:gd name="connsiteX0" fmla="*/ 0 w 2662725"/>
              <a:gd name="connsiteY0" fmla="*/ 0 h 646332"/>
              <a:gd name="connsiteX1" fmla="*/ 2501142 w 2662725"/>
              <a:gd name="connsiteY1" fmla="*/ 0 h 646332"/>
              <a:gd name="connsiteX2" fmla="*/ 2662725 w 2662725"/>
              <a:gd name="connsiteY2" fmla="*/ 646332 h 646332"/>
              <a:gd name="connsiteX3" fmla="*/ 0 w 2662725"/>
              <a:gd name="connsiteY3" fmla="*/ 646332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2725" h="646332">
                <a:moveTo>
                  <a:pt x="0" y="0"/>
                </a:moveTo>
                <a:lnTo>
                  <a:pt x="2501142" y="0"/>
                </a:lnTo>
                <a:lnTo>
                  <a:pt x="2662725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5920B11-72AB-4E7B-A327-D2E9EE4205AC}"/>
              </a:ext>
            </a:extLst>
          </p:cNvPr>
          <p:cNvSpPr/>
          <p:nvPr userDrawn="1"/>
        </p:nvSpPr>
        <p:spPr>
          <a:xfrm>
            <a:off x="8248650" y="1193562"/>
            <a:ext cx="361950" cy="36195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7CFB6DA-DB1E-436F-A589-F7E6526189D1}"/>
              </a:ext>
            </a:extLst>
          </p:cNvPr>
          <p:cNvSpPr/>
          <p:nvPr userDrawn="1"/>
        </p:nvSpPr>
        <p:spPr>
          <a:xfrm>
            <a:off x="9835456" y="-373413"/>
            <a:ext cx="934838" cy="934838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25C968C-1726-426D-AD92-402EECCF526C}"/>
              </a:ext>
            </a:extLst>
          </p:cNvPr>
          <p:cNvSpPr/>
          <p:nvPr userDrawn="1"/>
        </p:nvSpPr>
        <p:spPr>
          <a:xfrm>
            <a:off x="5014812" y="360064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427B698-F406-4367-9012-3AF15F8B35AA}"/>
              </a:ext>
            </a:extLst>
          </p:cNvPr>
          <p:cNvSpPr/>
          <p:nvPr userDrawn="1"/>
        </p:nvSpPr>
        <p:spPr>
          <a:xfrm flipH="1">
            <a:off x="1332401" y="6349675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标题 24">
            <a:extLst>
              <a:ext uri="{FF2B5EF4-FFF2-40B4-BE49-F238E27FC236}">
                <a16:creationId xmlns:a16="http://schemas.microsoft.com/office/drawing/2014/main" id="{0809FE5D-E9FC-4DC3-ADA4-2544F73B3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332" y="443878"/>
            <a:ext cx="2983132" cy="714177"/>
          </a:xfrm>
        </p:spPr>
        <p:txBody>
          <a:bodyPr>
            <a:normAutofit/>
          </a:bodyPr>
          <a:lstStyle>
            <a:lvl1pPr algn="ctr">
              <a:defRPr sz="2400" b="1" i="0" spc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882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D39B0154-7EBD-44FE-99DE-ACA8B0A4363F}"/>
              </a:ext>
            </a:extLst>
          </p:cNvPr>
          <p:cNvSpPr/>
          <p:nvPr userDrawn="1"/>
        </p:nvSpPr>
        <p:spPr>
          <a:xfrm>
            <a:off x="8067675" y="5316806"/>
            <a:ext cx="1009650" cy="100965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F50653-6A6A-4D17-AB88-D34541EF1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28818" r="209" b="16226"/>
          <a:stretch/>
        </p:blipFill>
        <p:spPr>
          <a:xfrm>
            <a:off x="0" y="1331610"/>
            <a:ext cx="12166600" cy="44196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E88B1D-BBDF-4AB7-BF66-CF4D36923DE8}"/>
              </a:ext>
            </a:extLst>
          </p:cNvPr>
          <p:cNvSpPr/>
          <p:nvPr userDrawn="1"/>
        </p:nvSpPr>
        <p:spPr>
          <a:xfrm>
            <a:off x="-6350" y="1331610"/>
            <a:ext cx="12192000" cy="4419601"/>
          </a:xfrm>
          <a:prstGeom prst="rect">
            <a:avLst/>
          </a:prstGeom>
          <a:solidFill>
            <a:srgbClr val="203A6B">
              <a:alpha val="9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BEFE6DE-1FC6-4FEA-8234-11399158AE44}"/>
              </a:ext>
            </a:extLst>
          </p:cNvPr>
          <p:cNvCxnSpPr>
            <a:cxnSpLocks/>
          </p:cNvCxnSpPr>
          <p:nvPr userDrawn="1"/>
        </p:nvCxnSpPr>
        <p:spPr>
          <a:xfrm>
            <a:off x="-25400" y="3509893"/>
            <a:ext cx="26860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D26CFFA-75EA-4E10-B5D1-4FD0427120EC}"/>
              </a:ext>
            </a:extLst>
          </p:cNvPr>
          <p:cNvCxnSpPr>
            <a:cxnSpLocks/>
          </p:cNvCxnSpPr>
          <p:nvPr userDrawn="1"/>
        </p:nvCxnSpPr>
        <p:spPr>
          <a:xfrm>
            <a:off x="9505950" y="3509893"/>
            <a:ext cx="26860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8C85C4CE-CE04-40D6-B9A6-F57A6C478ECE}"/>
              </a:ext>
            </a:extLst>
          </p:cNvPr>
          <p:cNvSpPr/>
          <p:nvPr userDrawn="1"/>
        </p:nvSpPr>
        <p:spPr>
          <a:xfrm>
            <a:off x="-504825" y="164772"/>
            <a:ext cx="1009650" cy="1009650"/>
          </a:xfrm>
          <a:prstGeom prst="ellipse">
            <a:avLst/>
          </a:prstGeom>
          <a:solidFill>
            <a:srgbClr val="1B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38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A0E61EA-7B14-4C1C-9262-F0D0E2491F15}"/>
              </a:ext>
            </a:extLst>
          </p:cNvPr>
          <p:cNvSpPr/>
          <p:nvPr userDrawn="1"/>
        </p:nvSpPr>
        <p:spPr>
          <a:xfrm flipH="1">
            <a:off x="2913551" y="6131359"/>
            <a:ext cx="350814" cy="35081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59B1579-7432-4B3A-AB78-21D5901028F5}"/>
              </a:ext>
            </a:extLst>
          </p:cNvPr>
          <p:cNvSpPr/>
          <p:nvPr userDrawn="1"/>
        </p:nvSpPr>
        <p:spPr>
          <a:xfrm>
            <a:off x="5014812" y="360064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B1BB73B-6778-49AC-9B0A-609644F61467}"/>
              </a:ext>
            </a:extLst>
          </p:cNvPr>
          <p:cNvSpPr/>
          <p:nvPr userDrawn="1"/>
        </p:nvSpPr>
        <p:spPr>
          <a:xfrm>
            <a:off x="8729145" y="-479893"/>
            <a:ext cx="1009649" cy="1009649"/>
          </a:xfrm>
          <a:prstGeom prst="ellipse">
            <a:avLst/>
          </a:prstGeom>
          <a:solidFill>
            <a:srgbClr val="1B386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20">
            <a:extLst>
              <a:ext uri="{FF2B5EF4-FFF2-40B4-BE49-F238E27FC236}">
                <a16:creationId xmlns:a16="http://schemas.microsoft.com/office/drawing/2014/main" id="{067603DF-565D-4E2A-8B12-58A7A357FE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0800" y="2859811"/>
            <a:ext cx="6959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请在这里输入标题文字</a:t>
            </a:r>
          </a:p>
        </p:txBody>
      </p:sp>
    </p:spTree>
    <p:extLst>
      <p:ext uri="{BB962C8B-B14F-4D97-AF65-F5344CB8AC3E}">
        <p14:creationId xmlns:p14="http://schemas.microsoft.com/office/powerpoint/2010/main" val="1282959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978745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3226526"/>
            <a:ext cx="12192000" cy="3631474"/>
          </a:xfrm>
          <a:prstGeom prst="rect">
            <a:avLst/>
          </a:prstGeom>
          <a:solidFill>
            <a:srgbClr val="1B386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580677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64184B7-0B78-446C-BDCD-E2A9FF898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219825" cy="68580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CEC8608-64F5-4D49-876C-EDF6114840D6}"/>
              </a:ext>
            </a:extLst>
          </p:cNvPr>
          <p:cNvSpPr/>
          <p:nvPr userDrawn="1"/>
        </p:nvSpPr>
        <p:spPr>
          <a:xfrm>
            <a:off x="-1" y="0"/>
            <a:ext cx="9075983" cy="6858000"/>
          </a:xfrm>
          <a:prstGeom prst="rect">
            <a:avLst/>
          </a:prstGeom>
          <a:gradFill>
            <a:gsLst>
              <a:gs pos="69500">
                <a:srgbClr val="FFFFFF"/>
              </a:gs>
              <a:gs pos="39000">
                <a:schemeClr val="bg1">
                  <a:alpha val="50000"/>
                </a:schemeClr>
              </a:gs>
              <a:gs pos="100000">
                <a:schemeClr val="bg1"/>
              </a:gs>
              <a:gs pos="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7D37C8-538B-4829-B484-5B346B6DB27D}"/>
              </a:ext>
            </a:extLst>
          </p:cNvPr>
          <p:cNvSpPr/>
          <p:nvPr userDrawn="1"/>
        </p:nvSpPr>
        <p:spPr>
          <a:xfrm rot="16200000" flipV="1">
            <a:off x="10579916" y="-218705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9C5DCCC-E39A-48F9-8431-C0719E707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5925" y="480923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322777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D2549E4A-1A7F-4770-9F1B-489CB6EED527}"/>
              </a:ext>
            </a:extLst>
          </p:cNvPr>
          <p:cNvSpPr/>
          <p:nvPr userDrawn="1"/>
        </p:nvSpPr>
        <p:spPr>
          <a:xfrm>
            <a:off x="2474394" y="5560285"/>
            <a:ext cx="1009650" cy="100965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38F6625-BD5B-4C24-8EE3-BE0AFC88B9F9}"/>
              </a:ext>
            </a:extLst>
          </p:cNvPr>
          <p:cNvSpPr/>
          <p:nvPr userDrawn="1"/>
        </p:nvSpPr>
        <p:spPr>
          <a:xfrm>
            <a:off x="-424914" y="1898844"/>
            <a:ext cx="1009650" cy="100965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27C432E-422E-432B-933B-80BE4296787C}"/>
              </a:ext>
            </a:extLst>
          </p:cNvPr>
          <p:cNvSpPr/>
          <p:nvPr userDrawn="1"/>
        </p:nvSpPr>
        <p:spPr>
          <a:xfrm>
            <a:off x="9798050" y="-353128"/>
            <a:ext cx="1009649" cy="1009649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A535F6F-A384-4AEA-A9E7-CBC18657D9B2}"/>
              </a:ext>
            </a:extLst>
          </p:cNvPr>
          <p:cNvSpPr/>
          <p:nvPr userDrawn="1"/>
        </p:nvSpPr>
        <p:spPr>
          <a:xfrm>
            <a:off x="8158161" y="2691520"/>
            <a:ext cx="719238" cy="719238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EB82F1-CAEF-4CA6-920B-604718AC3FED}"/>
              </a:ext>
            </a:extLst>
          </p:cNvPr>
          <p:cNvSpPr/>
          <p:nvPr userDrawn="1"/>
        </p:nvSpPr>
        <p:spPr>
          <a:xfrm rot="5400000" flipH="1" flipV="1">
            <a:off x="1435914" y="-285378"/>
            <a:ext cx="45719" cy="2520948"/>
          </a:xfrm>
          <a:prstGeom prst="rect">
            <a:avLst/>
          </a:prstGeom>
          <a:gradFill>
            <a:gsLst>
              <a:gs pos="71000">
                <a:srgbClr val="1B3868"/>
              </a:gs>
              <a:gs pos="100000">
                <a:schemeClr val="bg1"/>
              </a:gs>
              <a:gs pos="1000">
                <a:srgbClr val="1B386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13B2602-2010-4954-98C3-88DC56CE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300" y="410845"/>
            <a:ext cx="3269343" cy="5111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请输入标题</a:t>
            </a:r>
          </a:p>
        </p:txBody>
      </p:sp>
      <p:sp>
        <p:nvSpPr>
          <p:cNvPr id="16" name="任意多边形 15"/>
          <p:cNvSpPr/>
          <p:nvPr userDrawn="1"/>
        </p:nvSpPr>
        <p:spPr>
          <a:xfrm>
            <a:off x="0" y="676656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 rot="10800000">
            <a:off x="0" y="0"/>
            <a:ext cx="12192000" cy="91440"/>
          </a:xfrm>
          <a:custGeom>
            <a:avLst/>
            <a:gdLst>
              <a:gd name="connsiteX0" fmla="*/ 1449977 w 12192000"/>
              <a:gd name="connsiteY0" fmla="*/ 0 h 91440"/>
              <a:gd name="connsiteX1" fmla="*/ 12192000 w 12192000"/>
              <a:gd name="connsiteY1" fmla="*/ 0 h 91440"/>
              <a:gd name="connsiteX2" fmla="*/ 12192000 w 12192000"/>
              <a:gd name="connsiteY2" fmla="*/ 91440 h 91440"/>
              <a:gd name="connsiteX3" fmla="*/ 1449977 w 12192000"/>
              <a:gd name="connsiteY3" fmla="*/ 91440 h 91440"/>
              <a:gd name="connsiteX4" fmla="*/ 0 w 12192000"/>
              <a:gd name="connsiteY4" fmla="*/ 0 h 91440"/>
              <a:gd name="connsiteX5" fmla="*/ 888274 w 12192000"/>
              <a:gd name="connsiteY5" fmla="*/ 0 h 91440"/>
              <a:gd name="connsiteX6" fmla="*/ 888274 w 12192000"/>
              <a:gd name="connsiteY6" fmla="*/ 91440 h 91440"/>
              <a:gd name="connsiteX7" fmla="*/ 0 w 12192000"/>
              <a:gd name="connsiteY7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1440">
                <a:moveTo>
                  <a:pt x="1449977" y="0"/>
                </a:moveTo>
                <a:lnTo>
                  <a:pt x="12192000" y="0"/>
                </a:lnTo>
                <a:lnTo>
                  <a:pt x="12192000" y="91440"/>
                </a:lnTo>
                <a:lnTo>
                  <a:pt x="1449977" y="91440"/>
                </a:lnTo>
                <a:close/>
                <a:moveTo>
                  <a:pt x="0" y="0"/>
                </a:moveTo>
                <a:lnTo>
                  <a:pt x="888274" y="0"/>
                </a:lnTo>
                <a:lnTo>
                  <a:pt x="888274" y="91440"/>
                </a:lnTo>
                <a:lnTo>
                  <a:pt x="0" y="91440"/>
                </a:lnTo>
                <a:close/>
              </a:path>
            </a:pathLst>
          </a:cu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090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E78F2E-667D-40EA-93F1-197F7EF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C404CA-343E-4A61-AAA0-5E7E29BCD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7DA15-3052-4A11-96AD-DB7844C4E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4F876AE-369C-4E05-A7D6-E10E33B74EDE}" type="datetimeFigureOut">
              <a:rPr lang="zh-CN" altLang="en-US" smtClean="0"/>
              <a:pPr/>
              <a:t>2024/1/10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F27633-5DEF-46EA-BBE0-CC270EECE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0979A9-378B-47B1-948E-D2A526B64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928DE60-5E4D-4D72-B6ED-5460FDAB005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45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62" r:id="rId5"/>
    <p:sldLayoutId id="2147483667" r:id="rId6"/>
    <p:sldLayoutId id="2147483672" r:id="rId7"/>
    <p:sldLayoutId id="2147483660" r:id="rId8"/>
    <p:sldLayoutId id="2147483651" r:id="rId9"/>
    <p:sldLayoutId id="2147483652" r:id="rId10"/>
    <p:sldLayoutId id="2147483673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2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B940BEA7-AD8D-461F-8BF5-D6A19FA6FCAA}"/>
              </a:ext>
            </a:extLst>
          </p:cNvPr>
          <p:cNvSpPr txBox="1">
            <a:spLocks/>
          </p:cNvSpPr>
          <p:nvPr/>
        </p:nvSpPr>
        <p:spPr>
          <a:xfrm>
            <a:off x="3682991" y="4680650"/>
            <a:ext cx="4826001" cy="366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b="0" spc="300" dirty="0">
                <a:latin typeface="微软雅黑 Light"/>
              </a:rPr>
              <a:t>汇报人：雷翔</a:t>
            </a:r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B940BEA7-AD8D-461F-8BF5-D6A19FA6FCAA}"/>
              </a:ext>
            </a:extLst>
          </p:cNvPr>
          <p:cNvSpPr txBox="1">
            <a:spLocks/>
          </p:cNvSpPr>
          <p:nvPr/>
        </p:nvSpPr>
        <p:spPr>
          <a:xfrm>
            <a:off x="1176903" y="3379712"/>
            <a:ext cx="9838178" cy="52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15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000" b="1" spc="300" dirty="0">
                <a:latin typeface="微软雅黑 Light"/>
              </a:rPr>
              <a:t>软光栅</a:t>
            </a:r>
            <a:r>
              <a:rPr lang="en-US" altLang="zh-CN" sz="4000" b="1" spc="300" dirty="0">
                <a:latin typeface="微软雅黑 Light"/>
              </a:rPr>
              <a:t>---</a:t>
            </a:r>
            <a:r>
              <a:rPr lang="zh-CN" altLang="en-US" sz="4000" b="1" spc="300" dirty="0">
                <a:latin typeface="微软雅黑 Light"/>
              </a:rPr>
              <a:t>基于</a:t>
            </a:r>
            <a:r>
              <a:rPr lang="en-US" altLang="zh-CN" sz="4000" b="1" spc="300" dirty="0">
                <a:latin typeface="微软雅黑 Light"/>
              </a:rPr>
              <a:t>CPU</a:t>
            </a:r>
            <a:r>
              <a:rPr lang="zh-CN" altLang="en-US" sz="4000" b="1" spc="300" dirty="0">
                <a:latin typeface="微软雅黑 Light"/>
              </a:rPr>
              <a:t>的光栅化</a:t>
            </a:r>
          </a:p>
        </p:txBody>
      </p:sp>
      <p:sp>
        <p:nvSpPr>
          <p:cNvPr id="13" name="矩形 12"/>
          <p:cNvSpPr/>
          <p:nvPr/>
        </p:nvSpPr>
        <p:spPr>
          <a:xfrm>
            <a:off x="4813292" y="4389999"/>
            <a:ext cx="2565400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99116" y="2224762"/>
            <a:ext cx="10193761" cy="904920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计算机图形学项目答辩</a:t>
            </a:r>
          </a:p>
        </p:txBody>
      </p:sp>
    </p:spTree>
    <p:extLst>
      <p:ext uri="{BB962C8B-B14F-4D97-AF65-F5344CB8AC3E}">
        <p14:creationId xmlns:p14="http://schemas.microsoft.com/office/powerpoint/2010/main" val="202691956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软光栅的代码实现及分析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2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23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BCB90EA-F3C4-3613-EA78-8BC9EAAE0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4" y="1314477"/>
            <a:ext cx="2992495" cy="51397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9C0F95-2E39-DD57-201F-0E8CA94D9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10" y="1314476"/>
            <a:ext cx="7772400" cy="51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300" y="410845"/>
            <a:ext cx="4131962" cy="511110"/>
          </a:xfrm>
        </p:spPr>
        <p:txBody>
          <a:bodyPr/>
          <a:lstStyle/>
          <a:p>
            <a:r>
              <a:rPr lang="zh-CN" altLang="en-US" dirty="0"/>
              <a:t>顶点着色器和片元着色器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0D4196-C629-6919-14E9-B006D83F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90" y="1545019"/>
            <a:ext cx="5611900" cy="50607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E572E4-0E6E-62C7-3E5B-E69322677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56" y="1545018"/>
            <a:ext cx="4346275" cy="50607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9E54FE-A983-7CAD-6034-9AE88D5950C8}"/>
              </a:ext>
            </a:extLst>
          </p:cNvPr>
          <p:cNvSpPr txBox="1"/>
          <p:nvPr/>
        </p:nvSpPr>
        <p:spPr>
          <a:xfrm>
            <a:off x="611890" y="1079598"/>
            <a:ext cx="48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0" i="0" dirty="0">
                <a:solidFill>
                  <a:srgbClr val="191B1F"/>
                </a:solidFill>
                <a:effectLst/>
                <a:latin typeface="-apple-system"/>
              </a:rPr>
              <a:t>顶点着色器，通过坐标转换，得到在剪裁空间下坐标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F97FCA-1042-F894-0D2F-D43E812BBFFD}"/>
              </a:ext>
            </a:extLst>
          </p:cNvPr>
          <p:cNvSpPr txBox="1"/>
          <p:nvPr/>
        </p:nvSpPr>
        <p:spPr>
          <a:xfrm>
            <a:off x="7481356" y="1079597"/>
            <a:ext cx="48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191B1F"/>
                </a:solidFill>
                <a:latin typeface="-apple-system"/>
              </a:rPr>
              <a:t>片元着色器：应用光照模型，得到像素光照强度</a:t>
            </a:r>
            <a:endParaRPr lang="zh-CN" altLang="en-US" sz="14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424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dirty="0"/>
              <a:t>实验结果展示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3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51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300" y="410845"/>
            <a:ext cx="4131962" cy="511110"/>
          </a:xfrm>
        </p:spPr>
        <p:txBody>
          <a:bodyPr/>
          <a:lstStyle/>
          <a:p>
            <a:r>
              <a:rPr lang="zh-CN" altLang="en-US" dirty="0"/>
              <a:t>三角形填充问题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04FF36-171B-8656-96A2-C04B6CC67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1" y="1548918"/>
            <a:ext cx="4064776" cy="43788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D64EA3-1004-DA2D-C043-368BFC6B1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14" y="1529351"/>
            <a:ext cx="5862145" cy="43984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CFFC21-7E7B-FAAF-D0DE-BC643B1E973A}"/>
              </a:ext>
            </a:extLst>
          </p:cNvPr>
          <p:cNvSpPr txBox="1"/>
          <p:nvPr/>
        </p:nvSpPr>
        <p:spPr>
          <a:xfrm>
            <a:off x="1917958" y="6139378"/>
            <a:ext cx="204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191B1F"/>
                </a:solidFill>
                <a:latin typeface="-apple-system"/>
              </a:rPr>
              <a:t>扫描线算法</a:t>
            </a:r>
            <a:endParaRPr lang="zh-CN" altLang="en-US" sz="14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F10557C-1734-E725-CBD4-A3059DE03DA8}"/>
              </a:ext>
            </a:extLst>
          </p:cNvPr>
          <p:cNvSpPr txBox="1"/>
          <p:nvPr/>
        </p:nvSpPr>
        <p:spPr>
          <a:xfrm>
            <a:off x="7335215" y="6139378"/>
            <a:ext cx="204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i="0" dirty="0">
                <a:solidFill>
                  <a:srgbClr val="191B1F"/>
                </a:solidFill>
                <a:effectLst/>
                <a:latin typeface="-apple-system"/>
              </a:rPr>
              <a:t>重心坐标</a:t>
            </a:r>
            <a:r>
              <a:rPr lang="zh-CN" altLang="en-US" sz="1400" dirty="0">
                <a:solidFill>
                  <a:srgbClr val="191B1F"/>
                </a:solidFill>
                <a:latin typeface="-apple-system"/>
              </a:rPr>
              <a:t> </a:t>
            </a:r>
            <a:r>
              <a:rPr lang="en-US" altLang="zh-CN" sz="1400" dirty="0">
                <a:solidFill>
                  <a:srgbClr val="191B1F"/>
                </a:solidFill>
                <a:latin typeface="-apple-system"/>
              </a:rPr>
              <a:t>+</a:t>
            </a:r>
            <a:r>
              <a:rPr lang="zh-CN" altLang="en-US" sz="1400" dirty="0">
                <a:solidFill>
                  <a:srgbClr val="191B1F"/>
                </a:solidFill>
                <a:latin typeface="-apple-system"/>
              </a:rPr>
              <a:t> 深度缓冲</a:t>
            </a:r>
            <a:endParaRPr lang="zh-CN" altLang="en-US" sz="14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8294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300" y="410845"/>
            <a:ext cx="4131962" cy="511110"/>
          </a:xfrm>
        </p:spPr>
        <p:txBody>
          <a:bodyPr/>
          <a:lstStyle/>
          <a:p>
            <a:r>
              <a:rPr lang="zh-CN" altLang="en-US" dirty="0"/>
              <a:t>黑线问题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809AFF-5092-45E0-95E2-24717F201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21" y="1376709"/>
            <a:ext cx="4677103" cy="44484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BF1340-3D15-C7BC-6F60-EFA5DB5C4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39" y="1376709"/>
            <a:ext cx="4387809" cy="44391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B1D306F-7C9E-B44E-024A-E75E9F26C317}"/>
              </a:ext>
            </a:extLst>
          </p:cNvPr>
          <p:cNvSpPr txBox="1"/>
          <p:nvPr/>
        </p:nvSpPr>
        <p:spPr>
          <a:xfrm>
            <a:off x="3384072" y="6125986"/>
            <a:ext cx="48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0" i="0" dirty="0">
                <a:solidFill>
                  <a:srgbClr val="191B1F"/>
                </a:solidFill>
                <a:effectLst/>
                <a:latin typeface="-apple-system"/>
              </a:rPr>
              <a:t>阈值调整</a:t>
            </a:r>
          </a:p>
        </p:txBody>
      </p:sp>
    </p:spTree>
    <p:extLst>
      <p:ext uri="{BB962C8B-B14F-4D97-AF65-F5344CB8AC3E}">
        <p14:creationId xmlns:p14="http://schemas.microsoft.com/office/powerpoint/2010/main" val="91707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25E9B7-6B66-4F73-80EB-28A5C7116740}"/>
              </a:ext>
            </a:extLst>
          </p:cNvPr>
          <p:cNvSpPr txBox="1"/>
          <p:nvPr/>
        </p:nvSpPr>
        <p:spPr>
          <a:xfrm>
            <a:off x="973280" y="2274865"/>
            <a:ext cx="491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一、软光栅的基本原理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0783FF-B297-460C-9033-AC042F41526D}"/>
              </a:ext>
            </a:extLst>
          </p:cNvPr>
          <p:cNvSpPr txBox="1"/>
          <p:nvPr/>
        </p:nvSpPr>
        <p:spPr>
          <a:xfrm>
            <a:off x="973280" y="3385903"/>
            <a:ext cx="491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二、软光栅的代码实现及分析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0BFEAB-8F04-4DDE-9079-6B1DDB295A7F}"/>
              </a:ext>
            </a:extLst>
          </p:cNvPr>
          <p:cNvSpPr txBox="1"/>
          <p:nvPr/>
        </p:nvSpPr>
        <p:spPr>
          <a:xfrm>
            <a:off x="973279" y="4543852"/>
            <a:ext cx="491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三、实现结果展示</a:t>
            </a:r>
          </a:p>
        </p:txBody>
      </p:sp>
      <p:sp>
        <p:nvSpPr>
          <p:cNvPr id="10" name="标题 24">
            <a:extLst>
              <a:ext uri="{FF2B5EF4-FFF2-40B4-BE49-F238E27FC236}">
                <a16:creationId xmlns:a16="http://schemas.microsoft.com/office/drawing/2014/main" id="{0809FE5D-E9FC-4DC3-ADA4-2544F73B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32" y="443878"/>
            <a:ext cx="2983132" cy="714177"/>
          </a:xfrm>
        </p:spPr>
        <p:txBody>
          <a:bodyPr>
            <a:normAutofit/>
          </a:bodyPr>
          <a:lstStyle>
            <a:lvl1pPr algn="ctr">
              <a:defRPr sz="2400" b="1" spc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9192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0" y="2847111"/>
            <a:ext cx="6959600" cy="1325563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软光栅的基本原理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03700" y="2476757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PART 1</a:t>
            </a:r>
            <a:endParaRPr lang="zh-CN" altLang="en-US" sz="2800" b="1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40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大致思路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A53608-BB37-4603-88C1-C8D52F932352}"/>
              </a:ext>
            </a:extLst>
          </p:cNvPr>
          <p:cNvCxnSpPr/>
          <p:nvPr/>
        </p:nvCxnSpPr>
        <p:spPr>
          <a:xfrm>
            <a:off x="6457896" y="1804306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FB1C9D9F-E92D-4BC7-2388-BB73A9E9F377}"/>
              </a:ext>
            </a:extLst>
          </p:cNvPr>
          <p:cNvGrpSpPr/>
          <p:nvPr/>
        </p:nvGrpSpPr>
        <p:grpSpPr>
          <a:xfrm>
            <a:off x="956356" y="1667888"/>
            <a:ext cx="10147665" cy="3522224"/>
            <a:chOff x="620241" y="1979294"/>
            <a:chExt cx="10147665" cy="352222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5312C73-CE82-BD67-FDBD-E2C3D5D880A2}"/>
                </a:ext>
              </a:extLst>
            </p:cNvPr>
            <p:cNvSpPr/>
            <p:nvPr/>
          </p:nvSpPr>
          <p:spPr>
            <a:xfrm>
              <a:off x="1504709" y="3101996"/>
              <a:ext cx="7928658" cy="1277840"/>
            </a:xfrm>
            <a:custGeom>
              <a:avLst/>
              <a:gdLst>
                <a:gd name="connsiteX0" fmla="*/ 0 w 7928658"/>
                <a:gd name="connsiteY0" fmla="*/ 1145913 h 1277840"/>
                <a:gd name="connsiteX1" fmla="*/ 2639028 w 7928658"/>
                <a:gd name="connsiteY1" fmla="*/ 19 h 1277840"/>
                <a:gd name="connsiteX2" fmla="*/ 5289630 w 7928658"/>
                <a:gd name="connsiteY2" fmla="*/ 1169062 h 1277840"/>
                <a:gd name="connsiteX3" fmla="*/ 7928658 w 7928658"/>
                <a:gd name="connsiteY3" fmla="*/ 1157488 h 127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8658" h="1277840">
                  <a:moveTo>
                    <a:pt x="0" y="1145913"/>
                  </a:moveTo>
                  <a:cubicBezTo>
                    <a:pt x="878711" y="571037"/>
                    <a:pt x="1757423" y="-3839"/>
                    <a:pt x="2639028" y="19"/>
                  </a:cubicBezTo>
                  <a:cubicBezTo>
                    <a:pt x="3520633" y="3877"/>
                    <a:pt x="4408025" y="976150"/>
                    <a:pt x="5289630" y="1169062"/>
                  </a:cubicBezTo>
                  <a:cubicBezTo>
                    <a:pt x="6171235" y="1361974"/>
                    <a:pt x="7049946" y="1259731"/>
                    <a:pt x="7928658" y="1157488"/>
                  </a:cubicBezTo>
                </a:path>
              </a:pathLst>
            </a:custGeom>
            <a:ln w="76200" cap="rnd">
              <a:gradFill>
                <a:gsLst>
                  <a:gs pos="100000">
                    <a:schemeClr val="tx1">
                      <a:lumMod val="50000"/>
                      <a:lumOff val="50000"/>
                      <a:alpha val="10000"/>
                    </a:schemeClr>
                  </a:gs>
                  <a:gs pos="20000">
                    <a:schemeClr val="tx1">
                      <a:lumMod val="50000"/>
                      <a:lumOff val="50000"/>
                      <a:alpha val="10000"/>
                    </a:schemeClr>
                  </a:gs>
                </a:gsLst>
                <a:lin ang="120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F72A7B3-3D39-A025-EE25-30FA320E6BF7}"/>
                </a:ext>
              </a:extLst>
            </p:cNvPr>
            <p:cNvGrpSpPr/>
            <p:nvPr/>
          </p:nvGrpSpPr>
          <p:grpSpPr>
            <a:xfrm>
              <a:off x="620241" y="4040327"/>
              <a:ext cx="2844089" cy="1461191"/>
              <a:chOff x="273001" y="3405851"/>
              <a:chExt cx="2844089" cy="1461191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D748D7D-8277-6E97-738F-D5C85CE4BCC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58379" y="3405851"/>
                <a:ext cx="410200" cy="410198"/>
                <a:chOff x="8192481" y="-1358828"/>
                <a:chExt cx="410200" cy="410198"/>
              </a:xfrm>
            </p:grpSpPr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826A02B1-2911-9794-120D-2E6C32438C0A}"/>
                    </a:ext>
                  </a:extLst>
                </p:cNvPr>
                <p:cNvSpPr/>
                <p:nvPr/>
              </p:nvSpPr>
              <p:spPr>
                <a:xfrm>
                  <a:off x="8192481" y="-1358828"/>
                  <a:ext cx="41020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60000">
                      <a:schemeClr val="accent4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4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3537C9A3-4F87-ADCA-02C7-01C90799B485}"/>
                    </a:ext>
                  </a:extLst>
                </p:cNvPr>
                <p:cNvSpPr/>
                <p:nvPr/>
              </p:nvSpPr>
              <p:spPr>
                <a:xfrm>
                  <a:off x="8308581" y="-1224599"/>
                  <a:ext cx="178001" cy="141741"/>
                </a:xfrm>
                <a:custGeom>
                  <a:avLst/>
                  <a:gdLst>
                    <a:gd name="connsiteX0" fmla="*/ 486767 w 514350"/>
                    <a:gd name="connsiteY0" fmla="*/ 621 h 409575"/>
                    <a:gd name="connsiteX1" fmla="*/ 515342 w 514350"/>
                    <a:gd name="connsiteY1" fmla="*/ 29196 h 409575"/>
                    <a:gd name="connsiteX2" fmla="*/ 515342 w 514350"/>
                    <a:gd name="connsiteY2" fmla="*/ 324471 h 409575"/>
                    <a:gd name="connsiteX3" fmla="*/ 486767 w 514350"/>
                    <a:gd name="connsiteY3" fmla="*/ 353046 h 409575"/>
                    <a:gd name="connsiteX4" fmla="*/ 192159 w 514350"/>
                    <a:gd name="connsiteY4" fmla="*/ 353046 h 409575"/>
                    <a:gd name="connsiteX5" fmla="*/ 115387 w 514350"/>
                    <a:gd name="connsiteY5" fmla="*/ 410196 h 409575"/>
                    <a:gd name="connsiteX6" fmla="*/ 115387 w 514350"/>
                    <a:gd name="connsiteY6" fmla="*/ 353046 h 409575"/>
                    <a:gd name="connsiteX7" fmla="*/ 29567 w 514350"/>
                    <a:gd name="connsiteY7" fmla="*/ 353046 h 409575"/>
                    <a:gd name="connsiteX8" fmla="*/ 992 w 514350"/>
                    <a:gd name="connsiteY8" fmla="*/ 324471 h 409575"/>
                    <a:gd name="connsiteX9" fmla="*/ 992 w 514350"/>
                    <a:gd name="connsiteY9" fmla="*/ 29196 h 409575"/>
                    <a:gd name="connsiteX10" fmla="*/ 29567 w 514350"/>
                    <a:gd name="connsiteY10" fmla="*/ 621 h 409575"/>
                    <a:gd name="connsiteX11" fmla="*/ 486767 w 514350"/>
                    <a:gd name="connsiteY11" fmla="*/ 621 h 409575"/>
                    <a:gd name="connsiteX12" fmla="*/ 124817 w 514350"/>
                    <a:gd name="connsiteY12" fmla="*/ 143496 h 409575"/>
                    <a:gd name="connsiteX13" fmla="*/ 91480 w 514350"/>
                    <a:gd name="connsiteY13" fmla="*/ 176834 h 409575"/>
                    <a:gd name="connsiteX14" fmla="*/ 124817 w 514350"/>
                    <a:gd name="connsiteY14" fmla="*/ 210171 h 409575"/>
                    <a:gd name="connsiteX15" fmla="*/ 158155 w 514350"/>
                    <a:gd name="connsiteY15" fmla="*/ 176834 h 409575"/>
                    <a:gd name="connsiteX16" fmla="*/ 124817 w 514350"/>
                    <a:gd name="connsiteY16" fmla="*/ 143496 h 409575"/>
                    <a:gd name="connsiteX17" fmla="*/ 258167 w 514350"/>
                    <a:gd name="connsiteY17" fmla="*/ 143496 h 409575"/>
                    <a:gd name="connsiteX18" fmla="*/ 224830 w 514350"/>
                    <a:gd name="connsiteY18" fmla="*/ 176834 h 409575"/>
                    <a:gd name="connsiteX19" fmla="*/ 258167 w 514350"/>
                    <a:gd name="connsiteY19" fmla="*/ 210171 h 409575"/>
                    <a:gd name="connsiteX20" fmla="*/ 291505 w 514350"/>
                    <a:gd name="connsiteY20" fmla="*/ 176834 h 409575"/>
                    <a:gd name="connsiteX21" fmla="*/ 258167 w 514350"/>
                    <a:gd name="connsiteY21" fmla="*/ 143496 h 409575"/>
                    <a:gd name="connsiteX22" fmla="*/ 391517 w 514350"/>
                    <a:gd name="connsiteY22" fmla="*/ 143496 h 409575"/>
                    <a:gd name="connsiteX23" fmla="*/ 358180 w 514350"/>
                    <a:gd name="connsiteY23" fmla="*/ 176834 h 409575"/>
                    <a:gd name="connsiteX24" fmla="*/ 391517 w 514350"/>
                    <a:gd name="connsiteY24" fmla="*/ 210171 h 409575"/>
                    <a:gd name="connsiteX25" fmla="*/ 424855 w 514350"/>
                    <a:gd name="connsiteY25" fmla="*/ 176834 h 409575"/>
                    <a:gd name="connsiteX26" fmla="*/ 391517 w 514350"/>
                    <a:gd name="connsiteY26" fmla="*/ 143496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14350" h="409575">
                      <a:moveTo>
                        <a:pt x="486767" y="621"/>
                      </a:moveTo>
                      <a:cubicBezTo>
                        <a:pt x="502579" y="621"/>
                        <a:pt x="515342" y="13385"/>
                        <a:pt x="515342" y="29196"/>
                      </a:cubicBezTo>
                      <a:lnTo>
                        <a:pt x="515342" y="324471"/>
                      </a:lnTo>
                      <a:cubicBezTo>
                        <a:pt x="515342" y="340282"/>
                        <a:pt x="502579" y="353046"/>
                        <a:pt x="486767" y="353046"/>
                      </a:cubicBezTo>
                      <a:lnTo>
                        <a:pt x="192159" y="353046"/>
                      </a:lnTo>
                      <a:lnTo>
                        <a:pt x="115387" y="410196"/>
                      </a:lnTo>
                      <a:lnTo>
                        <a:pt x="115387" y="353046"/>
                      </a:lnTo>
                      <a:lnTo>
                        <a:pt x="29567" y="353046"/>
                      </a:lnTo>
                      <a:cubicBezTo>
                        <a:pt x="13755" y="353046"/>
                        <a:pt x="992" y="340282"/>
                        <a:pt x="992" y="324471"/>
                      </a:cubicBezTo>
                      <a:lnTo>
                        <a:pt x="992" y="29196"/>
                      </a:lnTo>
                      <a:cubicBezTo>
                        <a:pt x="992" y="13385"/>
                        <a:pt x="13755" y="621"/>
                        <a:pt x="29567" y="621"/>
                      </a:cubicBezTo>
                      <a:lnTo>
                        <a:pt x="486767" y="621"/>
                      </a:lnTo>
                      <a:close/>
                      <a:moveTo>
                        <a:pt x="124817" y="143496"/>
                      </a:moveTo>
                      <a:cubicBezTo>
                        <a:pt x="106434" y="143496"/>
                        <a:pt x="91480" y="158450"/>
                        <a:pt x="91480" y="176834"/>
                      </a:cubicBezTo>
                      <a:cubicBezTo>
                        <a:pt x="91480" y="195217"/>
                        <a:pt x="106434" y="210171"/>
                        <a:pt x="124817" y="210171"/>
                      </a:cubicBezTo>
                      <a:cubicBezTo>
                        <a:pt x="143200" y="210171"/>
                        <a:pt x="158155" y="195217"/>
                        <a:pt x="158155" y="176834"/>
                      </a:cubicBezTo>
                      <a:cubicBezTo>
                        <a:pt x="158155" y="158450"/>
                        <a:pt x="143200" y="143496"/>
                        <a:pt x="124817" y="143496"/>
                      </a:cubicBezTo>
                      <a:close/>
                      <a:moveTo>
                        <a:pt x="258167" y="143496"/>
                      </a:moveTo>
                      <a:cubicBezTo>
                        <a:pt x="239784" y="143496"/>
                        <a:pt x="224830" y="158450"/>
                        <a:pt x="224830" y="176834"/>
                      </a:cubicBezTo>
                      <a:cubicBezTo>
                        <a:pt x="224830" y="195217"/>
                        <a:pt x="239784" y="210171"/>
                        <a:pt x="258167" y="210171"/>
                      </a:cubicBezTo>
                      <a:cubicBezTo>
                        <a:pt x="276550" y="210171"/>
                        <a:pt x="291505" y="195217"/>
                        <a:pt x="291505" y="176834"/>
                      </a:cubicBezTo>
                      <a:cubicBezTo>
                        <a:pt x="291505" y="158450"/>
                        <a:pt x="276550" y="143496"/>
                        <a:pt x="258167" y="143496"/>
                      </a:cubicBezTo>
                      <a:close/>
                      <a:moveTo>
                        <a:pt x="391517" y="143496"/>
                      </a:moveTo>
                      <a:cubicBezTo>
                        <a:pt x="373134" y="143496"/>
                        <a:pt x="358180" y="158450"/>
                        <a:pt x="358180" y="176834"/>
                      </a:cubicBezTo>
                      <a:cubicBezTo>
                        <a:pt x="358180" y="195217"/>
                        <a:pt x="373134" y="210171"/>
                        <a:pt x="391517" y="210171"/>
                      </a:cubicBezTo>
                      <a:cubicBezTo>
                        <a:pt x="409900" y="210171"/>
                        <a:pt x="424855" y="195217"/>
                        <a:pt x="424855" y="176834"/>
                      </a:cubicBezTo>
                      <a:cubicBezTo>
                        <a:pt x="424855" y="158450"/>
                        <a:pt x="409900" y="143496"/>
                        <a:pt x="391517" y="143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DB55465-35A5-EB70-0D31-6A6F5D5D669C}"/>
                  </a:ext>
                </a:extLst>
              </p:cNvPr>
              <p:cNvSpPr txBox="1"/>
              <p:nvPr/>
            </p:nvSpPr>
            <p:spPr>
              <a:xfrm flipH="1">
                <a:off x="273001" y="3947641"/>
                <a:ext cx="2844089" cy="919401"/>
              </a:xfrm>
              <a:prstGeom prst="round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 b="1" i="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根据顶点数据画出</a:t>
                </a:r>
                <a:r>
                  <a:rPr lang="en-US" altLang="zh-CN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3D</a:t>
                </a:r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模型</a:t>
                </a:r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点 </a:t>
                </a:r>
                <a:r>
                  <a:rPr lang="en-US" altLang="zh-CN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 </a:t>
                </a:r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直线</a:t>
                </a:r>
                <a:r>
                  <a:rPr lang="en-US" altLang="zh-CN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  </a:t>
                </a:r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三角形 </a:t>
                </a:r>
                <a:r>
                  <a:rPr lang="en-US" altLang="zh-CN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 </a:t>
                </a:r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sym typeface="Wingdings" panose="05000000000000000000" pitchFamily="2" charset="2"/>
                  </a:rPr>
                  <a:t>模型</a:t>
                </a:r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745D495-1C1F-0E99-9003-9768BF40B846}"/>
                </a:ext>
              </a:extLst>
            </p:cNvPr>
            <p:cNvGrpSpPr/>
            <p:nvPr/>
          </p:nvGrpSpPr>
          <p:grpSpPr>
            <a:xfrm>
              <a:off x="3238060" y="1979294"/>
              <a:ext cx="2109907" cy="1343588"/>
              <a:chOff x="2887163" y="1210822"/>
              <a:chExt cx="2109907" cy="1343588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F0CC3B99-854E-6660-F979-57E04E75613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580274" y="2144212"/>
                <a:ext cx="410200" cy="410198"/>
                <a:chOff x="5196297" y="2338133"/>
                <a:chExt cx="410200" cy="410198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154E2B2F-F41D-1507-56D0-70CD300B7B8F}"/>
                    </a:ext>
                  </a:extLst>
                </p:cNvPr>
                <p:cNvSpPr/>
                <p:nvPr/>
              </p:nvSpPr>
              <p:spPr>
                <a:xfrm>
                  <a:off x="5196297" y="2338133"/>
                  <a:ext cx="41020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60000">
                      <a:schemeClr val="accent2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3AF32D8C-8022-4CB8-4D6B-D1777DA54881}"/>
                    </a:ext>
                  </a:extLst>
                </p:cNvPr>
                <p:cNvSpPr/>
                <p:nvPr/>
              </p:nvSpPr>
              <p:spPr>
                <a:xfrm>
                  <a:off x="5320204" y="2454232"/>
                  <a:ext cx="162386" cy="178001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F81D6A-CF26-DFB7-41D0-E415EA8CB557}"/>
                  </a:ext>
                </a:extLst>
              </p:cNvPr>
              <p:cNvSpPr txBox="1"/>
              <p:nvPr/>
            </p:nvSpPr>
            <p:spPr>
              <a:xfrm flipH="1">
                <a:off x="2887163" y="1210822"/>
                <a:ext cx="2109907" cy="919401"/>
              </a:xfrm>
              <a:prstGeom prst="round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 b="1" i="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3D</a:t>
                </a:r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模型的投影变换</a:t>
                </a:r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正交投影、透视投影</a:t>
                </a:r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037F53E-1FB9-D4F8-193D-AB3A09BF60CF}"/>
                </a:ext>
              </a:extLst>
            </p:cNvPr>
            <p:cNvGrpSpPr/>
            <p:nvPr/>
          </p:nvGrpSpPr>
          <p:grpSpPr>
            <a:xfrm>
              <a:off x="6257072" y="4042963"/>
              <a:ext cx="2109907" cy="1445586"/>
              <a:chOff x="5912099" y="3405851"/>
              <a:chExt cx="2109907" cy="1445586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3F86218E-6AD6-CC28-C22A-94BDD276211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211750" y="3405851"/>
                <a:ext cx="410200" cy="410198"/>
                <a:chOff x="8195609" y="3018802"/>
                <a:chExt cx="410200" cy="410198"/>
              </a:xfrm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0B4ABF68-212A-14DA-22BF-A4D73D8BD4AF}"/>
                    </a:ext>
                  </a:extLst>
                </p:cNvPr>
                <p:cNvSpPr/>
                <p:nvPr/>
              </p:nvSpPr>
              <p:spPr>
                <a:xfrm>
                  <a:off x="8195609" y="3018802"/>
                  <a:ext cx="41020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60000">
                      <a:schemeClr val="accent5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5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014E0133-09BB-1798-28A3-D2F427ABC3AB}"/>
                    </a:ext>
                  </a:extLst>
                </p:cNvPr>
                <p:cNvSpPr/>
                <p:nvPr/>
              </p:nvSpPr>
              <p:spPr>
                <a:xfrm>
                  <a:off x="8311709" y="3136490"/>
                  <a:ext cx="178001" cy="174822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408 h 523875"/>
                    <a:gd name="connsiteX30" fmla="*/ 11151 w 533400"/>
                    <a:gd name="connsiteY30" fmla="*/ 175405 h 523875"/>
                    <a:gd name="connsiteX31" fmla="*/ 56300 w 533400"/>
                    <a:gd name="connsiteY31" fmla="*/ 127018 h 523875"/>
                    <a:gd name="connsiteX32" fmla="*/ 8411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576" y="276846"/>
                        <a:pt x="372339" y="289610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1732"/>
                        <a:pt x="359576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552" y="524496"/>
                        <a:pt x="162789" y="511732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610"/>
                        <a:pt x="175552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5305"/>
                        <a:pt x="159741" y="151973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673" y="153021"/>
                        <a:pt x="390341" y="13701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501" y="114921"/>
                        <a:pt x="534264" y="127685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432"/>
                        <a:pt x="521501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512"/>
                        <a:pt x="375387" y="258844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455" y="257796"/>
                        <a:pt x="144787" y="273798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627" y="410196"/>
                        <a:pt x="864" y="397432"/>
                        <a:pt x="864" y="381621"/>
                      </a:cubicBezTo>
                      <a:lnTo>
                        <a:pt x="864" y="201408"/>
                      </a:lnTo>
                      <a:cubicBezTo>
                        <a:pt x="864" y="191788"/>
                        <a:pt x="4484" y="182454"/>
                        <a:pt x="11151" y="175405"/>
                      </a:cubicBezTo>
                      <a:lnTo>
                        <a:pt x="56300" y="127018"/>
                      </a:lnTo>
                      <a:cubicBezTo>
                        <a:pt x="63538" y="119303"/>
                        <a:pt x="73635" y="114921"/>
                        <a:pt x="8411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4921" y="172071"/>
                        <a:pt x="448539" y="178453"/>
                        <a:pt x="448539" y="186359"/>
                      </a:cubicBezTo>
                      <a:cubicBezTo>
                        <a:pt x="448539" y="194264"/>
                        <a:pt x="454921" y="200646"/>
                        <a:pt x="462827" y="200646"/>
                      </a:cubicBezTo>
                      <a:cubicBezTo>
                        <a:pt x="470732" y="200646"/>
                        <a:pt x="477114" y="194264"/>
                        <a:pt x="477114" y="186359"/>
                      </a:cubicBezTo>
                      <a:cubicBezTo>
                        <a:pt x="477114" y="178453"/>
                        <a:pt x="470732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576" y="621"/>
                        <a:pt x="372339" y="13385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207"/>
                        <a:pt x="359576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552" y="133971"/>
                        <a:pt x="162789" y="121207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385"/>
                        <a:pt x="175552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29F2E98-C953-7CED-6C1F-8C6E7EB93BAE}"/>
                  </a:ext>
                </a:extLst>
              </p:cNvPr>
              <p:cNvSpPr txBox="1"/>
              <p:nvPr/>
            </p:nvSpPr>
            <p:spPr>
              <a:xfrm flipH="1">
                <a:off x="5912099" y="3932036"/>
                <a:ext cx="2109907" cy="919401"/>
              </a:xfrm>
              <a:prstGeom prst="round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 b="1" i="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透视矫正</a:t>
                </a:r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处理三角形比例关系</a:t>
                </a:r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25CA8E3-18FE-0F99-D766-D24AD33E195A}"/>
                </a:ext>
              </a:extLst>
            </p:cNvPr>
            <p:cNvGrpSpPr/>
            <p:nvPr/>
          </p:nvGrpSpPr>
          <p:grpSpPr>
            <a:xfrm>
              <a:off x="8853460" y="3056880"/>
              <a:ext cx="1914446" cy="1389990"/>
              <a:chOff x="8506220" y="2426059"/>
              <a:chExt cx="1914446" cy="1389990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84F4E746-57DB-ED5A-7508-ABE7746B661B}"/>
                  </a:ext>
                </a:extLst>
              </p:cNvPr>
              <p:cNvGrpSpPr/>
              <p:nvPr/>
            </p:nvGrpSpPr>
            <p:grpSpPr>
              <a:xfrm>
                <a:off x="8835034" y="3405851"/>
                <a:ext cx="414650" cy="410198"/>
                <a:chOff x="9139026" y="3018802"/>
                <a:chExt cx="414650" cy="410198"/>
              </a:xfrm>
            </p:grpSpPr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A184D7A3-45AA-990B-B25B-62E3F72AF62B}"/>
                    </a:ext>
                  </a:extLst>
                </p:cNvPr>
                <p:cNvSpPr/>
                <p:nvPr/>
              </p:nvSpPr>
              <p:spPr>
                <a:xfrm>
                  <a:off x="9139026" y="3018802"/>
                  <a:ext cx="41465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60000">
                      <a:schemeClr val="accent6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6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9724BAF2-A0C9-5EE4-A6EE-D482D36822DB}"/>
                    </a:ext>
                  </a:extLst>
                </p:cNvPr>
                <p:cNvSpPr/>
                <p:nvPr/>
              </p:nvSpPr>
              <p:spPr>
                <a:xfrm>
                  <a:off x="9257351" y="3142847"/>
                  <a:ext cx="178001" cy="162108"/>
                </a:xfrm>
                <a:custGeom>
                  <a:avLst/>
                  <a:gdLst>
                    <a:gd name="connsiteX0" fmla="*/ 125329 w 533400"/>
                    <a:gd name="connsiteY0" fmla="*/ 229221 h 485775"/>
                    <a:gd name="connsiteX1" fmla="*/ 125329 w 533400"/>
                    <a:gd name="connsiteY1" fmla="*/ 276846 h 485775"/>
                    <a:gd name="connsiteX2" fmla="*/ 144379 w 533400"/>
                    <a:gd name="connsiteY2" fmla="*/ 276846 h 485775"/>
                    <a:gd name="connsiteX3" fmla="*/ 144379 w 533400"/>
                    <a:gd name="connsiteY3" fmla="*/ 229221 h 485775"/>
                    <a:gd name="connsiteX4" fmla="*/ 392029 w 533400"/>
                    <a:gd name="connsiteY4" fmla="*/ 229221 h 485775"/>
                    <a:gd name="connsiteX5" fmla="*/ 392029 w 533400"/>
                    <a:gd name="connsiteY5" fmla="*/ 276846 h 485775"/>
                    <a:gd name="connsiteX6" fmla="*/ 411079 w 533400"/>
                    <a:gd name="connsiteY6" fmla="*/ 276846 h 485775"/>
                    <a:gd name="connsiteX7" fmla="*/ 411079 w 533400"/>
                    <a:gd name="connsiteY7" fmla="*/ 229221 h 485775"/>
                    <a:gd name="connsiteX8" fmla="*/ 534904 w 533400"/>
                    <a:gd name="connsiteY8" fmla="*/ 229221 h 485775"/>
                    <a:gd name="connsiteX9" fmla="*/ 534904 w 533400"/>
                    <a:gd name="connsiteY9" fmla="*/ 457821 h 485775"/>
                    <a:gd name="connsiteX10" fmla="*/ 506329 w 533400"/>
                    <a:gd name="connsiteY10" fmla="*/ 486396 h 485775"/>
                    <a:gd name="connsiteX11" fmla="*/ 30079 w 533400"/>
                    <a:gd name="connsiteY11" fmla="*/ 486396 h 485775"/>
                    <a:gd name="connsiteX12" fmla="*/ 1504 w 533400"/>
                    <a:gd name="connsiteY12" fmla="*/ 457821 h 485775"/>
                    <a:gd name="connsiteX13" fmla="*/ 1504 w 533400"/>
                    <a:gd name="connsiteY13" fmla="*/ 229221 h 485775"/>
                    <a:gd name="connsiteX14" fmla="*/ 125329 w 533400"/>
                    <a:gd name="connsiteY14" fmla="*/ 229221 h 485775"/>
                    <a:gd name="connsiteX15" fmla="*/ 372979 w 533400"/>
                    <a:gd name="connsiteY15" fmla="*/ 621 h 485775"/>
                    <a:gd name="connsiteX16" fmla="*/ 411079 w 533400"/>
                    <a:gd name="connsiteY16" fmla="*/ 36816 h 485775"/>
                    <a:gd name="connsiteX17" fmla="*/ 411079 w 533400"/>
                    <a:gd name="connsiteY17" fmla="*/ 38721 h 485775"/>
                    <a:gd name="connsiteX18" fmla="*/ 411079 w 533400"/>
                    <a:gd name="connsiteY18" fmla="*/ 114921 h 485775"/>
                    <a:gd name="connsiteX19" fmla="*/ 506329 w 533400"/>
                    <a:gd name="connsiteY19" fmla="*/ 114921 h 485775"/>
                    <a:gd name="connsiteX20" fmla="*/ 534904 w 533400"/>
                    <a:gd name="connsiteY20" fmla="*/ 143496 h 485775"/>
                    <a:gd name="connsiteX21" fmla="*/ 534904 w 533400"/>
                    <a:gd name="connsiteY21" fmla="*/ 210171 h 485775"/>
                    <a:gd name="connsiteX22" fmla="*/ 1504 w 533400"/>
                    <a:gd name="connsiteY22" fmla="*/ 210171 h 485775"/>
                    <a:gd name="connsiteX23" fmla="*/ 1504 w 533400"/>
                    <a:gd name="connsiteY23" fmla="*/ 143496 h 485775"/>
                    <a:gd name="connsiteX24" fmla="*/ 30079 w 533400"/>
                    <a:gd name="connsiteY24" fmla="*/ 114921 h 485775"/>
                    <a:gd name="connsiteX25" fmla="*/ 125329 w 533400"/>
                    <a:gd name="connsiteY25" fmla="*/ 114921 h 485775"/>
                    <a:gd name="connsiteX26" fmla="*/ 125329 w 533400"/>
                    <a:gd name="connsiteY26" fmla="*/ 38721 h 485775"/>
                    <a:gd name="connsiteX27" fmla="*/ 161524 w 533400"/>
                    <a:gd name="connsiteY27" fmla="*/ 621 h 485775"/>
                    <a:gd name="connsiteX28" fmla="*/ 163429 w 533400"/>
                    <a:gd name="connsiteY28" fmla="*/ 621 h 485775"/>
                    <a:gd name="connsiteX29" fmla="*/ 372979 w 533400"/>
                    <a:gd name="connsiteY29" fmla="*/ 621 h 485775"/>
                    <a:gd name="connsiteX30" fmla="*/ 372979 w 533400"/>
                    <a:gd name="connsiteY30" fmla="*/ 19671 h 485775"/>
                    <a:gd name="connsiteX31" fmla="*/ 163429 w 533400"/>
                    <a:gd name="connsiteY31" fmla="*/ 19671 h 485775"/>
                    <a:gd name="connsiteX32" fmla="*/ 144474 w 533400"/>
                    <a:gd name="connsiteY32" fmla="*/ 37292 h 485775"/>
                    <a:gd name="connsiteX33" fmla="*/ 144379 w 533400"/>
                    <a:gd name="connsiteY33" fmla="*/ 38721 h 485775"/>
                    <a:gd name="connsiteX34" fmla="*/ 144379 w 533400"/>
                    <a:gd name="connsiteY34" fmla="*/ 114921 h 485775"/>
                    <a:gd name="connsiteX35" fmla="*/ 392029 w 533400"/>
                    <a:gd name="connsiteY35" fmla="*/ 114921 h 485775"/>
                    <a:gd name="connsiteX36" fmla="*/ 392029 w 533400"/>
                    <a:gd name="connsiteY36" fmla="*/ 38721 h 485775"/>
                    <a:gd name="connsiteX37" fmla="*/ 375836 w 533400"/>
                    <a:gd name="connsiteY37" fmla="*/ 19862 h 485775"/>
                    <a:gd name="connsiteX38" fmla="*/ 374408 w 533400"/>
                    <a:gd name="connsiteY38" fmla="*/ 19671 h 485775"/>
                    <a:gd name="connsiteX39" fmla="*/ 372979 w 533400"/>
                    <a:gd name="connsiteY39" fmla="*/ 19671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33400" h="485775">
                      <a:moveTo>
                        <a:pt x="125329" y="229221"/>
                      </a:moveTo>
                      <a:lnTo>
                        <a:pt x="125329" y="276846"/>
                      </a:lnTo>
                      <a:lnTo>
                        <a:pt x="144379" y="276846"/>
                      </a:lnTo>
                      <a:lnTo>
                        <a:pt x="144379" y="229221"/>
                      </a:lnTo>
                      <a:lnTo>
                        <a:pt x="392029" y="229221"/>
                      </a:lnTo>
                      <a:lnTo>
                        <a:pt x="392029" y="276846"/>
                      </a:lnTo>
                      <a:lnTo>
                        <a:pt x="411079" y="276846"/>
                      </a:lnTo>
                      <a:lnTo>
                        <a:pt x="411079" y="229221"/>
                      </a:lnTo>
                      <a:lnTo>
                        <a:pt x="534904" y="229221"/>
                      </a:lnTo>
                      <a:lnTo>
                        <a:pt x="534904" y="457821"/>
                      </a:lnTo>
                      <a:cubicBezTo>
                        <a:pt x="534904" y="473632"/>
                        <a:pt x="522141" y="486396"/>
                        <a:pt x="506329" y="486396"/>
                      </a:cubicBezTo>
                      <a:lnTo>
                        <a:pt x="30079" y="486396"/>
                      </a:lnTo>
                      <a:cubicBezTo>
                        <a:pt x="14267" y="486396"/>
                        <a:pt x="1504" y="473632"/>
                        <a:pt x="1504" y="457821"/>
                      </a:cubicBezTo>
                      <a:lnTo>
                        <a:pt x="1504" y="229221"/>
                      </a:lnTo>
                      <a:lnTo>
                        <a:pt x="125329" y="229221"/>
                      </a:lnTo>
                      <a:close/>
                      <a:moveTo>
                        <a:pt x="372979" y="621"/>
                      </a:moveTo>
                      <a:cubicBezTo>
                        <a:pt x="393363" y="621"/>
                        <a:pt x="410031" y="16623"/>
                        <a:pt x="411079" y="36816"/>
                      </a:cubicBezTo>
                      <a:lnTo>
                        <a:pt x="411079" y="38721"/>
                      </a:lnTo>
                      <a:lnTo>
                        <a:pt x="411079" y="114921"/>
                      </a:lnTo>
                      <a:lnTo>
                        <a:pt x="506329" y="114921"/>
                      </a:lnTo>
                      <a:cubicBezTo>
                        <a:pt x="522141" y="114921"/>
                        <a:pt x="534904" y="127685"/>
                        <a:pt x="534904" y="143496"/>
                      </a:cubicBezTo>
                      <a:lnTo>
                        <a:pt x="534904" y="210171"/>
                      </a:lnTo>
                      <a:lnTo>
                        <a:pt x="1504" y="210171"/>
                      </a:lnTo>
                      <a:lnTo>
                        <a:pt x="1504" y="143496"/>
                      </a:lnTo>
                      <a:cubicBezTo>
                        <a:pt x="1504" y="127685"/>
                        <a:pt x="14267" y="114921"/>
                        <a:pt x="30079" y="114921"/>
                      </a:cubicBezTo>
                      <a:lnTo>
                        <a:pt x="125329" y="114921"/>
                      </a:lnTo>
                      <a:lnTo>
                        <a:pt x="125329" y="38721"/>
                      </a:lnTo>
                      <a:cubicBezTo>
                        <a:pt x="125329" y="18337"/>
                        <a:pt x="141331" y="1669"/>
                        <a:pt x="161524" y="621"/>
                      </a:cubicBezTo>
                      <a:lnTo>
                        <a:pt x="163429" y="621"/>
                      </a:lnTo>
                      <a:lnTo>
                        <a:pt x="372979" y="621"/>
                      </a:lnTo>
                      <a:close/>
                      <a:moveTo>
                        <a:pt x="372979" y="19671"/>
                      </a:moveTo>
                      <a:lnTo>
                        <a:pt x="163429" y="19671"/>
                      </a:lnTo>
                      <a:cubicBezTo>
                        <a:pt x="153428" y="19671"/>
                        <a:pt x="145141" y="27482"/>
                        <a:pt x="144474" y="37292"/>
                      </a:cubicBezTo>
                      <a:lnTo>
                        <a:pt x="144379" y="38721"/>
                      </a:lnTo>
                      <a:lnTo>
                        <a:pt x="144379" y="114921"/>
                      </a:lnTo>
                      <a:lnTo>
                        <a:pt x="392029" y="114921"/>
                      </a:lnTo>
                      <a:lnTo>
                        <a:pt x="392029" y="38721"/>
                      </a:lnTo>
                      <a:cubicBezTo>
                        <a:pt x="392029" y="29196"/>
                        <a:pt x="384981" y="21290"/>
                        <a:pt x="375836" y="19862"/>
                      </a:cubicBezTo>
                      <a:lnTo>
                        <a:pt x="374408" y="19671"/>
                      </a:lnTo>
                      <a:lnTo>
                        <a:pt x="372979" y="19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A9E21CF-CC57-996A-F1CB-3ABC96DA70C4}"/>
                  </a:ext>
                </a:extLst>
              </p:cNvPr>
              <p:cNvSpPr txBox="1"/>
              <p:nvPr/>
            </p:nvSpPr>
            <p:spPr>
              <a:xfrm flipH="1">
                <a:off x="8506220" y="2426059"/>
                <a:ext cx="1914446" cy="919401"/>
              </a:xfrm>
              <a:prstGeom prst="round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 b="1" i="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建立光照模型</a:t>
                </a:r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zh-CN" altLang="en-US" sz="1600" i="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</a:rPr>
                  <a:t>镜面反射、漫反射</a:t>
                </a:r>
                <a:endParaRPr lang="en-US" altLang="zh-CN" sz="1600" i="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255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300" y="410845"/>
            <a:ext cx="3912061" cy="511110"/>
          </a:xfrm>
        </p:spPr>
        <p:txBody>
          <a:bodyPr/>
          <a:lstStyle/>
          <a:p>
            <a:r>
              <a:rPr lang="zh-CN" altLang="en-US" dirty="0"/>
              <a:t>根据顶点数据画出</a:t>
            </a:r>
            <a:r>
              <a:rPr lang="en-US" altLang="zh-CN" dirty="0"/>
              <a:t>3D</a:t>
            </a:r>
            <a:r>
              <a:rPr lang="zh-CN" altLang="en-US" dirty="0"/>
              <a:t>模型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991407" y="3199914"/>
            <a:ext cx="1039838" cy="1039838"/>
            <a:chOff x="1177785" y="1126770"/>
            <a:chExt cx="1400962" cy="1400962"/>
          </a:xfrm>
        </p:grpSpPr>
        <p:sp>
          <p:nvSpPr>
            <p:cNvPr id="4" name="椭圆 3"/>
            <p:cNvSpPr/>
            <p:nvPr/>
          </p:nvSpPr>
          <p:spPr>
            <a:xfrm>
              <a:off x="1177785" y="1126770"/>
              <a:ext cx="1400962" cy="1400962"/>
            </a:xfrm>
            <a:prstGeom prst="ellipse">
              <a:avLst/>
            </a:prstGeom>
            <a:solidFill>
              <a:srgbClr val="203A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336" y="1464321"/>
              <a:ext cx="725861" cy="725861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991407" y="5127454"/>
            <a:ext cx="1039838" cy="1039838"/>
            <a:chOff x="1247980" y="4545167"/>
            <a:chExt cx="1400962" cy="1400962"/>
          </a:xfrm>
          <a:solidFill>
            <a:srgbClr val="38507C"/>
          </a:solidFill>
        </p:grpSpPr>
        <p:sp>
          <p:nvSpPr>
            <p:cNvPr id="7" name="椭圆 6"/>
            <p:cNvSpPr/>
            <p:nvPr/>
          </p:nvSpPr>
          <p:spPr>
            <a:xfrm>
              <a:off x="1247980" y="4545167"/>
              <a:ext cx="1400962" cy="140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531" y="4882718"/>
              <a:ext cx="725861" cy="72586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991407" y="1358371"/>
            <a:ext cx="1039838" cy="1039838"/>
            <a:chOff x="1153581" y="2678213"/>
            <a:chExt cx="1400962" cy="1400962"/>
          </a:xfrm>
          <a:solidFill>
            <a:srgbClr val="38507C"/>
          </a:solidFill>
        </p:grpSpPr>
        <p:sp>
          <p:nvSpPr>
            <p:cNvPr id="10" name="椭圆 9"/>
            <p:cNvSpPr/>
            <p:nvPr/>
          </p:nvSpPr>
          <p:spPr>
            <a:xfrm>
              <a:off x="1153581" y="2678213"/>
              <a:ext cx="1400962" cy="140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360" y="2872992"/>
              <a:ext cx="1011405" cy="101140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2" name="矩形 11"/>
          <p:cNvSpPr/>
          <p:nvPr/>
        </p:nvSpPr>
        <p:spPr>
          <a:xfrm>
            <a:off x="2489167" y="1423304"/>
            <a:ext cx="6355994" cy="142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b="1" i="0" dirty="0">
                <a:solidFill>
                  <a:srgbClr val="4F4F4F"/>
                </a:solidFill>
                <a:effectLst/>
                <a:latin typeface="PingFang SC"/>
              </a:rPr>
              <a:t>数值微分算法</a:t>
            </a:r>
            <a:r>
              <a:rPr lang="en-US" altLang="zh-CN" sz="1400" b="1" i="0" dirty="0">
                <a:solidFill>
                  <a:srgbClr val="4F4F4F"/>
                </a:solidFill>
                <a:effectLst/>
                <a:latin typeface="PingFang SC"/>
              </a:rPr>
              <a:t>——Digital Differential Analyzer </a:t>
            </a:r>
            <a:r>
              <a:rPr lang="zh-CN" altLang="en-US" sz="1400" b="1" i="0" dirty="0">
                <a:solidFill>
                  <a:srgbClr val="4F4F4F"/>
                </a:solidFill>
                <a:effectLst/>
                <a:latin typeface="PingFang SC"/>
              </a:rPr>
              <a:t>：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通过给定直线的两端点坐标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P0 (x0 ,y0 )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P1 (x1 ,y1 )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，得到直线的微分方程，根据斜率每次累加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x</a:t>
            </a:r>
            <a:r>
              <a:rPr lang="zh-CN" altLang="en-US" sz="1400" b="0" i="0" dirty="0">
                <a:solidFill>
                  <a:srgbClr val="4D4D4D"/>
                </a:solidFill>
                <a:effectLst/>
                <a:latin typeface="-apple-system"/>
              </a:rPr>
              <a:t>或</a:t>
            </a:r>
            <a:r>
              <a:rPr lang="en-US" altLang="zh-CN" sz="1400" b="0" i="0" dirty="0">
                <a:solidFill>
                  <a:srgbClr val="4D4D4D"/>
                </a:solidFill>
                <a:effectLst/>
                <a:latin typeface="-apple-system"/>
              </a:rPr>
              <a:t>y</a:t>
            </a:r>
          </a:p>
          <a:p>
            <a:pPr algn="l">
              <a:lnSpc>
                <a:spcPct val="150000"/>
              </a:lnSpc>
            </a:pPr>
            <a:r>
              <a:rPr lang="en-US" altLang="zh-CN" sz="1400" b="1" dirty="0" err="1">
                <a:solidFill>
                  <a:srgbClr val="4F4F4F"/>
                </a:solidFill>
                <a:latin typeface="PingFang SC"/>
              </a:rPr>
              <a:t>B</a:t>
            </a:r>
            <a:r>
              <a:rPr lang="en-US" altLang="zh-CN" sz="1400" b="1" i="0" dirty="0" err="1">
                <a:solidFill>
                  <a:srgbClr val="4F4F4F"/>
                </a:solidFill>
                <a:effectLst/>
                <a:latin typeface="PingFang SC"/>
              </a:rPr>
              <a:t>resenham</a:t>
            </a:r>
            <a:r>
              <a:rPr lang="zh-CN" altLang="en-US" sz="1400" b="1" i="0" dirty="0">
                <a:solidFill>
                  <a:srgbClr val="4F4F4F"/>
                </a:solidFill>
                <a:effectLst/>
                <a:latin typeface="PingFang SC"/>
              </a:rPr>
              <a:t>算法： 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输入直线两个端点的坐标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P0 (x0 ,y0 )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和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P1 (x1 ,y1 )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，输出最佳逼近这条直线的像素点集</a:t>
            </a:r>
          </a:p>
        </p:txBody>
      </p:sp>
      <p:sp>
        <p:nvSpPr>
          <p:cNvPr id="13" name="矩形 12"/>
          <p:cNvSpPr/>
          <p:nvPr/>
        </p:nvSpPr>
        <p:spPr>
          <a:xfrm>
            <a:off x="2383578" y="1299723"/>
            <a:ext cx="6355994" cy="161756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34768" y="1123211"/>
            <a:ext cx="277154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638311" y="1123211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根据点画出线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534768" y="1123211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383578" y="3177298"/>
            <a:ext cx="6355994" cy="1575148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34768" y="3000786"/>
            <a:ext cx="277154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638311" y="3000786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根据线画出三角形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2534768" y="3000786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383578" y="5068806"/>
            <a:ext cx="6355994" cy="1098486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534768" y="4892294"/>
            <a:ext cx="277154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638311" y="4892294"/>
            <a:ext cx="2668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根据三角形画出模型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2534768" y="4892294"/>
            <a:ext cx="2771548" cy="338554"/>
          </a:xfrm>
          <a:prstGeom prst="roundRect">
            <a:avLst/>
          </a:prstGeom>
          <a:noFill/>
          <a:ln w="12700">
            <a:solidFill>
              <a:srgbClr val="1B3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231084" y="4683942"/>
            <a:ext cx="2351315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E6BF0B-2806-5E7F-640F-5D44FF74531C}"/>
              </a:ext>
            </a:extLst>
          </p:cNvPr>
          <p:cNvSpPr/>
          <p:nvPr/>
        </p:nvSpPr>
        <p:spPr>
          <a:xfrm>
            <a:off x="2489167" y="3274721"/>
            <a:ext cx="6355994" cy="150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b="1" i="0" dirty="0">
                <a:solidFill>
                  <a:srgbClr val="4F4F4F"/>
                </a:solidFill>
                <a:effectLst/>
                <a:latin typeface="PingFang SC"/>
              </a:rPr>
              <a:t>扫描线法： 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将一个任意的三角形分割成两个三角形，分别是平顶三角形和平底三角形，不断绘制水平方向的线段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b="1" i="0" dirty="0">
                <a:solidFill>
                  <a:srgbClr val="4F4F4F"/>
                </a:solidFill>
                <a:effectLst/>
                <a:latin typeface="PingFang SC"/>
              </a:rPr>
              <a:t>重心画法： </a:t>
            </a:r>
            <a:r>
              <a:rPr lang="zh-CN" altLang="en-US" sz="1400" b="0" i="0" dirty="0">
                <a:solidFill>
                  <a:srgbClr val="191B1F"/>
                </a:solidFill>
                <a:effectLst/>
                <a:latin typeface="-apple-system"/>
              </a:rPr>
              <a:t>计算出三角形最小包围盒，遍历包围盒子内的每一个像素坐标点，利用重心坐标判断该点是否在三角形内，如果在则绘制，否则就不绘制</a:t>
            </a:r>
            <a:endParaRPr lang="zh-CN" altLang="en-US" sz="1400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7A541D4-7D15-0149-0DE6-BC51E4E04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235" y="4553644"/>
            <a:ext cx="2263930" cy="113824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2448A2D-278C-1381-5112-926E7F8FA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689" y="3540148"/>
            <a:ext cx="1548496" cy="101840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95F53AA-1D0B-5830-3077-CA4FF5F55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056" y="1185041"/>
            <a:ext cx="1083063" cy="105233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D568D97-DFF7-7BCD-CFC3-182D1297D8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5314" y="1160213"/>
            <a:ext cx="1083063" cy="107725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85AE1FB-4A67-C459-A537-142BFDC76D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1084" y="2416789"/>
            <a:ext cx="2048006" cy="937223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18AC2B39-B694-726C-995E-B03A8EF6C6C4}"/>
              </a:ext>
            </a:extLst>
          </p:cNvPr>
          <p:cNvSpPr/>
          <p:nvPr/>
        </p:nvSpPr>
        <p:spPr>
          <a:xfrm>
            <a:off x="2534768" y="5208439"/>
            <a:ext cx="6355994" cy="85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模型由三角形组成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需要注意生成模型时相邻两三角形共用边的取值问题，避免生成黑线</a:t>
            </a:r>
          </a:p>
        </p:txBody>
      </p:sp>
    </p:spTree>
    <p:extLst>
      <p:ext uri="{BB962C8B-B14F-4D97-AF65-F5344CB8AC3E}">
        <p14:creationId xmlns:p14="http://schemas.microsoft.com/office/powerpoint/2010/main" val="419565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27516C9-3BEF-421B-AF7D-42243B23A660}"/>
              </a:ext>
            </a:extLst>
          </p:cNvPr>
          <p:cNvSpPr txBox="1"/>
          <p:nvPr/>
        </p:nvSpPr>
        <p:spPr>
          <a:xfrm>
            <a:off x="5789930" y="1286438"/>
            <a:ext cx="4574719" cy="458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(1) </a:t>
            </a:r>
            <a:r>
              <a:rPr lang="zh-CN" altLang="en-US" sz="1400" b="1" dirty="0">
                <a:solidFill>
                  <a:srgbClr val="4D4D4D"/>
                </a:solidFill>
                <a:latin typeface="-apple-system"/>
              </a:rPr>
              <a:t>模型变换</a:t>
            </a:r>
            <a:r>
              <a:rPr lang="en-US" altLang="zh-CN" sz="1400" b="1" dirty="0">
                <a:solidFill>
                  <a:srgbClr val="4D4D4D"/>
                </a:solidFill>
                <a:latin typeface="-apple-system"/>
              </a:rPr>
              <a:t>(modeling </a:t>
            </a:r>
            <a:r>
              <a:rPr lang="en-US" altLang="zh-CN" sz="1400" b="1" dirty="0" err="1">
                <a:solidFill>
                  <a:srgbClr val="4D4D4D"/>
                </a:solidFill>
                <a:latin typeface="-apple-system"/>
              </a:rPr>
              <a:t>tranformation</a:t>
            </a:r>
            <a:r>
              <a:rPr lang="en-US" altLang="zh-CN" sz="1400" b="1" dirty="0">
                <a:solidFill>
                  <a:srgbClr val="4D4D4D"/>
                </a:solidFill>
                <a:latin typeface="-apple-system"/>
              </a:rPr>
              <a:t>)</a:t>
            </a:r>
            <a:r>
              <a:rPr lang="zh-CN" altLang="en-US" sz="1400" b="1" dirty="0">
                <a:solidFill>
                  <a:srgbClr val="4D4D4D"/>
                </a:solidFill>
                <a:latin typeface="-apple-system"/>
              </a:rPr>
              <a:t>：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将虚拟世界中的物体调整至它们应该在的位置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(2) </a:t>
            </a:r>
            <a:r>
              <a:rPr lang="zh-CN" altLang="en-US" sz="1400" b="1" dirty="0">
                <a:solidFill>
                  <a:srgbClr val="4D4D4D"/>
                </a:solidFill>
                <a:latin typeface="-apple-system"/>
              </a:rPr>
              <a:t>摄像机变换</a:t>
            </a:r>
            <a:r>
              <a:rPr lang="en-US" altLang="zh-CN" sz="1400" b="1" dirty="0">
                <a:solidFill>
                  <a:srgbClr val="4D4D4D"/>
                </a:solidFill>
                <a:latin typeface="-apple-system"/>
              </a:rPr>
              <a:t>(camera </a:t>
            </a:r>
            <a:r>
              <a:rPr lang="en-US" altLang="zh-CN" sz="1400" b="1" dirty="0" err="1">
                <a:solidFill>
                  <a:srgbClr val="4D4D4D"/>
                </a:solidFill>
                <a:latin typeface="-apple-system"/>
              </a:rPr>
              <a:t>tranformation</a:t>
            </a:r>
            <a:r>
              <a:rPr lang="en-US" altLang="zh-CN" sz="1400" b="1" dirty="0">
                <a:solidFill>
                  <a:srgbClr val="4D4D4D"/>
                </a:solidFill>
                <a:latin typeface="-apple-system"/>
              </a:rPr>
              <a:t>)</a:t>
            </a:r>
            <a:r>
              <a:rPr lang="zh-CN" altLang="en-US" sz="1400" b="1" dirty="0">
                <a:solidFill>
                  <a:srgbClr val="4D4D4D"/>
                </a:solidFill>
                <a:latin typeface="-apple-system"/>
              </a:rPr>
              <a:t>：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在游戏中我们真正在乎的是摄像机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(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或者说眼睛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)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所看到的东西，也就是需要得到物体与摄像机的相对位置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(3) </a:t>
            </a:r>
            <a:r>
              <a:rPr lang="zh-CN" altLang="en-US" sz="1400" b="1" dirty="0">
                <a:solidFill>
                  <a:srgbClr val="4D4D4D"/>
                </a:solidFill>
                <a:latin typeface="-apple-system"/>
              </a:rPr>
              <a:t>投影变换</a:t>
            </a:r>
            <a:r>
              <a:rPr lang="en-US" altLang="zh-CN" sz="1400" b="1" dirty="0">
                <a:solidFill>
                  <a:srgbClr val="4D4D4D"/>
                </a:solidFill>
                <a:latin typeface="-apple-system"/>
              </a:rPr>
              <a:t>(projection </a:t>
            </a:r>
            <a:r>
              <a:rPr lang="en-US" altLang="zh-CN" sz="1400" b="1" dirty="0" err="1">
                <a:solidFill>
                  <a:srgbClr val="4D4D4D"/>
                </a:solidFill>
                <a:latin typeface="-apple-system"/>
              </a:rPr>
              <a:t>tranformation</a:t>
            </a:r>
            <a:r>
              <a:rPr lang="en-US" altLang="zh-CN" sz="1400" b="1" dirty="0">
                <a:solidFill>
                  <a:srgbClr val="4D4D4D"/>
                </a:solidFill>
                <a:latin typeface="-apple-system"/>
              </a:rPr>
              <a:t>)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：在摄像机变换之后，我们得到了所有可视范围内的物体相对于摄像机的相对位置坐标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(</a:t>
            </a:r>
            <a:r>
              <a:rPr lang="en-US" altLang="zh-CN" sz="1400" dirty="0" err="1">
                <a:solidFill>
                  <a:srgbClr val="4D4D4D"/>
                </a:solidFill>
                <a:latin typeface="-apple-system"/>
              </a:rPr>
              <a:t>x,y,z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)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，之后根据具体情况选择平行投影或是透视投影，将三维空间投影至标准二维平面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([-1,1]^2)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之上 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(4) </a:t>
            </a:r>
            <a:r>
              <a:rPr lang="zh-CN" altLang="en-US" sz="1400" b="1" dirty="0">
                <a:solidFill>
                  <a:srgbClr val="4D4D4D"/>
                </a:solidFill>
                <a:latin typeface="-apple-system"/>
              </a:rPr>
              <a:t>视口变换</a:t>
            </a:r>
            <a:r>
              <a:rPr lang="en-US" altLang="zh-CN" sz="1400" b="1" dirty="0">
                <a:solidFill>
                  <a:srgbClr val="4D4D4D"/>
                </a:solidFill>
                <a:latin typeface="-apple-system"/>
              </a:rPr>
              <a:t>(viewport transformation)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：将处于标准平面映射到屏幕分辨率范围之内，即：</a:t>
            </a:r>
            <a:endParaRPr lang="en-US" altLang="zh-CN" sz="1400" dirty="0">
              <a:solidFill>
                <a:srgbClr val="4D4D4D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[-1,1]^2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→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[0,width]*[0,height], 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其中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width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和</a:t>
            </a:r>
            <a:r>
              <a:rPr lang="en-US" altLang="zh-CN" sz="1400" dirty="0">
                <a:solidFill>
                  <a:srgbClr val="4D4D4D"/>
                </a:solidFill>
                <a:latin typeface="-apple-system"/>
              </a:rPr>
              <a:t>height</a:t>
            </a:r>
            <a:r>
              <a:rPr lang="zh-CN" altLang="en-US" sz="1400" dirty="0">
                <a:solidFill>
                  <a:srgbClr val="4D4D4D"/>
                </a:solidFill>
                <a:latin typeface="-apple-system"/>
              </a:rPr>
              <a:t>指屏幕分辨率大小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7F25583-4F81-4A36-AFA3-DAC1B557342B}"/>
              </a:ext>
            </a:extLst>
          </p:cNvPr>
          <p:cNvCxnSpPr>
            <a:cxnSpLocks/>
          </p:cNvCxnSpPr>
          <p:nvPr/>
        </p:nvCxnSpPr>
        <p:spPr>
          <a:xfrm>
            <a:off x="9255849" y="981963"/>
            <a:ext cx="1108800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A9D7A12-E30E-4310-A615-F9792A879C6B}"/>
              </a:ext>
            </a:extLst>
          </p:cNvPr>
          <p:cNvCxnSpPr>
            <a:cxnSpLocks/>
          </p:cNvCxnSpPr>
          <p:nvPr/>
        </p:nvCxnSpPr>
        <p:spPr>
          <a:xfrm>
            <a:off x="5789930" y="981963"/>
            <a:ext cx="1107621" cy="1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6890929" y="825385"/>
            <a:ext cx="235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具体流程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3B714E9-8EAF-43F1-95B0-B89483A0B530}"/>
              </a:ext>
            </a:extLst>
          </p:cNvPr>
          <p:cNvCxnSpPr>
            <a:cxnSpLocks/>
          </p:cNvCxnSpPr>
          <p:nvPr/>
        </p:nvCxnSpPr>
        <p:spPr>
          <a:xfrm flipH="1">
            <a:off x="5832791" y="6104052"/>
            <a:ext cx="192148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3B714E9-8EAF-43F1-95B0-B89483A0B530}"/>
              </a:ext>
            </a:extLst>
          </p:cNvPr>
          <p:cNvCxnSpPr>
            <a:cxnSpLocks/>
          </p:cNvCxnSpPr>
          <p:nvPr/>
        </p:nvCxnSpPr>
        <p:spPr>
          <a:xfrm flipH="1">
            <a:off x="8427375" y="6104052"/>
            <a:ext cx="1904254" cy="0"/>
          </a:xfrm>
          <a:prstGeom prst="line">
            <a:avLst/>
          </a:prstGeom>
          <a:ln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754275" y="5993816"/>
            <a:ext cx="673100" cy="215900"/>
          </a:xfrm>
          <a:prstGeom prst="rect">
            <a:avLst/>
          </a:prstGeom>
          <a:solidFill>
            <a:srgbClr val="1B3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8FA00A-CAD7-FE58-B05C-A20D365C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50" y="1572095"/>
            <a:ext cx="5311390" cy="323358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FCE9D16-29E1-E1F0-7BCA-5E1E8AAC7EA7}"/>
              </a:ext>
            </a:extLst>
          </p:cNvPr>
          <p:cNvSpPr txBox="1">
            <a:spLocks/>
          </p:cNvSpPr>
          <p:nvPr/>
        </p:nvSpPr>
        <p:spPr>
          <a:xfrm>
            <a:off x="198300" y="410845"/>
            <a:ext cx="3912061" cy="51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3D</a:t>
            </a:r>
            <a:r>
              <a:rPr lang="zh-CN" altLang="en-US" dirty="0"/>
              <a:t>模型的投影变换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42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透视矫正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D4764C-DDB2-42E2-B689-88ED535BF57A}"/>
              </a:ext>
            </a:extLst>
          </p:cNvPr>
          <p:cNvSpPr/>
          <p:nvPr/>
        </p:nvSpPr>
        <p:spPr>
          <a:xfrm>
            <a:off x="1558462" y="4296463"/>
            <a:ext cx="4364817" cy="134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在屏幕空间进行线性插值得到点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-apple-system"/>
              </a:rPr>
              <a:t>c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-apple-system"/>
              </a:rPr>
              <a:t>intensity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，然而对于在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-apple-system"/>
              </a:rPr>
              <a:t>view space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之中正确的插值结果，可以很明显看到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-apple-system"/>
              </a:rPr>
              <a:t>C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-apple-system"/>
              </a:rPr>
              <a:t>intensity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与正确值不同。这也就造成了插值的误差，应该去矫正！</a:t>
            </a:r>
            <a:endParaRPr lang="en-US" altLang="zh-CN" sz="1600" spc="3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F73C1882-3317-43E2-B505-19321AD89480}"/>
              </a:ext>
            </a:extLst>
          </p:cNvPr>
          <p:cNvSpPr txBox="1"/>
          <p:nvPr/>
        </p:nvSpPr>
        <p:spPr>
          <a:xfrm>
            <a:off x="6333243" y="1491096"/>
            <a:ext cx="310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矫正方法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C0C092-C14F-4F42-B14F-11CF5ED9CCAC}"/>
              </a:ext>
            </a:extLst>
          </p:cNvPr>
          <p:cNvCxnSpPr/>
          <p:nvPr/>
        </p:nvCxnSpPr>
        <p:spPr>
          <a:xfrm>
            <a:off x="6424812" y="1829650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7">
            <a:extLst>
              <a:ext uri="{FF2B5EF4-FFF2-40B4-BE49-F238E27FC236}">
                <a16:creationId xmlns:a16="http://schemas.microsoft.com/office/drawing/2014/main" id="{4DDB4B07-5AC2-4162-9C10-04E65986A5C3}"/>
              </a:ext>
            </a:extLst>
          </p:cNvPr>
          <p:cNvSpPr txBox="1"/>
          <p:nvPr/>
        </p:nvSpPr>
        <p:spPr>
          <a:xfrm>
            <a:off x="1558463" y="3907041"/>
            <a:ext cx="310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843AA6E-38FB-4DCA-9CDF-39258147DBE1}"/>
              </a:ext>
            </a:extLst>
          </p:cNvPr>
          <p:cNvCxnSpPr/>
          <p:nvPr/>
        </p:nvCxnSpPr>
        <p:spPr>
          <a:xfrm>
            <a:off x="1650032" y="4245595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F6A8101-529D-7E73-84D1-48A1906B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80" y="1068821"/>
            <a:ext cx="4228318" cy="22836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AA01F2-4D9C-B7C0-0F7A-B26A94A99EC0}"/>
              </a:ext>
            </a:extLst>
          </p:cNvPr>
          <p:cNvSpPr txBox="1"/>
          <p:nvPr/>
        </p:nvSpPr>
        <p:spPr>
          <a:xfrm>
            <a:off x="6333243" y="2033955"/>
            <a:ext cx="5019040" cy="79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得出</a:t>
            </a:r>
            <a:r>
              <a:rPr lang="en-US" altLang="zh-CN" sz="1600" dirty="0">
                <a:solidFill>
                  <a:srgbClr val="191B1F"/>
                </a:solidFill>
                <a:latin typeface="-apple-system"/>
              </a:rPr>
              <a:t>t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与</a:t>
            </a:r>
            <a:r>
              <a:rPr lang="en-US" altLang="zh-CN" sz="1600" dirty="0">
                <a:solidFill>
                  <a:srgbClr val="191B1F"/>
                </a:solidFill>
                <a:latin typeface="-apple-system"/>
              </a:rPr>
              <a:t>s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的关系式，这样就可以正确的利用屏幕空间的系数</a:t>
            </a:r>
            <a:r>
              <a:rPr lang="en-US" altLang="zh-CN" sz="1600" dirty="0">
                <a:solidFill>
                  <a:srgbClr val="191B1F"/>
                </a:solidFill>
                <a:latin typeface="-apple-system"/>
              </a:rPr>
              <a:t>s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插值到正确的</a:t>
            </a:r>
            <a:r>
              <a:rPr lang="en-US" altLang="zh-CN" sz="1600" dirty="0">
                <a:solidFill>
                  <a:srgbClr val="191B1F"/>
                </a:solidFill>
                <a:latin typeface="-apple-system"/>
              </a:rPr>
              <a:t>view space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4A1ECF-BE7F-5D27-B5E6-191CD376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243" y="3005553"/>
            <a:ext cx="3106912" cy="11611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F55FFD-13A4-4D90-5EF7-BA55D893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30" y="4128724"/>
            <a:ext cx="1600339" cy="7011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F77119-5587-B1A8-FCAD-D953596ADE58}"/>
              </a:ext>
            </a:extLst>
          </p:cNvPr>
          <p:cNvSpPr txBox="1"/>
          <p:nvPr/>
        </p:nvSpPr>
        <p:spPr>
          <a:xfrm>
            <a:off x="9440155" y="3416828"/>
            <a:ext cx="1786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线性插值结果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94FB8C-AB6C-5B9B-3E9A-A4448391E186}"/>
              </a:ext>
            </a:extLst>
          </p:cNvPr>
          <p:cNvSpPr txBox="1"/>
          <p:nvPr/>
        </p:nvSpPr>
        <p:spPr>
          <a:xfrm>
            <a:off x="9440154" y="4309998"/>
            <a:ext cx="1786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重心插值结果</a:t>
            </a:r>
          </a:p>
        </p:txBody>
      </p:sp>
    </p:spTree>
    <p:extLst>
      <p:ext uri="{BB962C8B-B14F-4D97-AF65-F5344CB8AC3E}">
        <p14:creationId xmlns:p14="http://schemas.microsoft.com/office/powerpoint/2010/main" val="158332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光照模型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AC74D8-BEDA-74BD-3A77-E2E20D0A0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16" y="1173601"/>
            <a:ext cx="4234953" cy="242710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AC89F08-CC9A-2CD1-0B99-35D5FDEA4CA0}"/>
              </a:ext>
            </a:extLst>
          </p:cNvPr>
          <p:cNvSpPr txBox="1"/>
          <p:nvPr/>
        </p:nvSpPr>
        <p:spPr>
          <a:xfrm>
            <a:off x="585276" y="3807137"/>
            <a:ext cx="5646712" cy="227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在现实世界中有三种光照类型：</a:t>
            </a:r>
            <a:endParaRPr lang="en-US" altLang="zh-CN" sz="16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zh-CN" altLang="en-US" sz="16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高光：物体完全反射光源照射到表面的光照到人眼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漫反射光：物体朝着任意方向反射相同亮度的光照到人眼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 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环境光：物体表面完全背对光源，但其它物体反射光照照射到该物体表面上，再通过该物体反射光照到人眼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7E36C3F-7BF3-3B8D-AFF2-9FD20B9F9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032" y="2285610"/>
            <a:ext cx="3645648" cy="34794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D16BB35-E3AF-FD70-1BAC-3F0237161F35}"/>
              </a:ext>
            </a:extLst>
          </p:cNvPr>
          <p:cNvSpPr txBox="1"/>
          <p:nvPr/>
        </p:nvSpPr>
        <p:spPr>
          <a:xfrm>
            <a:off x="5623215" y="1092898"/>
            <a:ext cx="6568785" cy="42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91B1F"/>
                </a:solidFill>
                <a:latin typeface="-apple-system"/>
              </a:rPr>
              <a:t>目标：</a:t>
            </a:r>
            <a:r>
              <a:rPr lang="zh-CN" altLang="en-US" sz="1600" b="1" i="0" dirty="0">
                <a:solidFill>
                  <a:srgbClr val="191B1F"/>
                </a:solidFill>
                <a:effectLst/>
                <a:latin typeface="-apple-system"/>
              </a:rPr>
              <a:t>从物体表面的每一个点通过反射光到摄像机呈现的颜色值</a:t>
            </a:r>
          </a:p>
        </p:txBody>
      </p:sp>
    </p:spTree>
    <p:extLst>
      <p:ext uri="{BB962C8B-B14F-4D97-AF65-F5344CB8AC3E}">
        <p14:creationId xmlns:p14="http://schemas.microsoft.com/office/powerpoint/2010/main" val="87494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光照模型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7B6423-C12E-49EC-8CBB-7B310FA2272E}"/>
              </a:ext>
            </a:extLst>
          </p:cNvPr>
          <p:cNvSpPr txBox="1"/>
          <p:nvPr/>
        </p:nvSpPr>
        <p:spPr>
          <a:xfrm>
            <a:off x="728574" y="2124271"/>
            <a:ext cx="484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rgbClr val="191B1F"/>
                </a:solidFill>
                <a:latin typeface="-apple-system"/>
              </a:rPr>
              <a:t>漫反射光是物体表面向四面八方反射相同强度的能量，</a:t>
            </a:r>
            <a:endParaRPr lang="en-US" altLang="zh-CN" sz="1400" dirty="0">
              <a:solidFill>
                <a:srgbClr val="191B1F"/>
              </a:solidFill>
              <a:latin typeface="-apple-system"/>
            </a:endParaRPr>
          </a:p>
          <a:p>
            <a:pPr algn="l"/>
            <a:r>
              <a:rPr lang="en-US" altLang="zh-CN" sz="1400" dirty="0">
                <a:solidFill>
                  <a:srgbClr val="191B1F"/>
                </a:solidFill>
                <a:latin typeface="-apple-system"/>
              </a:rPr>
              <a:t>-&gt; </a:t>
            </a:r>
            <a:r>
              <a:rPr lang="zh-CN" altLang="en-US" sz="1400" dirty="0">
                <a:solidFill>
                  <a:srgbClr val="191B1F"/>
                </a:solidFill>
                <a:latin typeface="-apple-system"/>
              </a:rPr>
              <a:t>无论从哪个视角看同一个点，都应该呈现出相同的颜色</a:t>
            </a:r>
            <a:endParaRPr lang="en-US" altLang="zh-CN" sz="1400" dirty="0">
              <a:solidFill>
                <a:srgbClr val="191B1F"/>
              </a:solidFill>
              <a:latin typeface="-apple-system"/>
            </a:endParaRPr>
          </a:p>
          <a:p>
            <a:pPr algn="l"/>
            <a:endParaRPr lang="en-US" altLang="zh-CN" sz="1400" dirty="0">
              <a:solidFill>
                <a:srgbClr val="191B1F"/>
              </a:solidFill>
              <a:latin typeface="-apple-system"/>
            </a:endParaRPr>
          </a:p>
          <a:p>
            <a:pPr algn="l"/>
            <a:r>
              <a:rPr lang="zh-CN" altLang="en-US" sz="1400" b="0" i="0" dirty="0">
                <a:solidFill>
                  <a:srgbClr val="191B1F"/>
                </a:solidFill>
                <a:effectLst/>
                <a:latin typeface="-apple-system"/>
              </a:rPr>
              <a:t>对于漫反射的模拟计算很简单，只需要计算一个点乘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606156-0513-42E0-BA87-C2803D9189C5}"/>
              </a:ext>
            </a:extLst>
          </p:cNvPr>
          <p:cNvCxnSpPr>
            <a:cxnSpLocks/>
          </p:cNvCxnSpPr>
          <p:nvPr/>
        </p:nvCxnSpPr>
        <p:spPr>
          <a:xfrm>
            <a:off x="5801824" y="1576141"/>
            <a:ext cx="0" cy="4332451"/>
          </a:xfrm>
          <a:prstGeom prst="line">
            <a:avLst/>
          </a:prstGeom>
          <a:ln w="9525">
            <a:solidFill>
              <a:srgbClr val="1B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7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2359829" y="1425886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漫反射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3097230" y="1789827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97B6423-C12E-49EC-8CBB-7B310FA2272E}"/>
              </a:ext>
            </a:extLst>
          </p:cNvPr>
          <p:cNvSpPr txBox="1"/>
          <p:nvPr/>
        </p:nvSpPr>
        <p:spPr>
          <a:xfrm>
            <a:off x="6223115" y="1866040"/>
            <a:ext cx="484749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rgbClr val="191B1F"/>
                </a:solidFill>
                <a:latin typeface="-apple-system"/>
              </a:rPr>
              <a:t>高光的产生：在物体表面的观察角度与光源角度正好是镜面对称时，即可看到高光</a:t>
            </a:r>
            <a:endParaRPr lang="en-US" altLang="zh-CN" sz="1400" dirty="0">
              <a:solidFill>
                <a:srgbClr val="191B1F"/>
              </a:solidFill>
              <a:latin typeface="-apple-system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rgbClr val="191B1F"/>
                </a:solidFill>
                <a:latin typeface="-apple-system"/>
              </a:rPr>
              <a:t>镜面反射略显复杂，需要先计算出反射向量，然后再利用视角和反射向量计算镜面反射</a:t>
            </a:r>
            <a:endParaRPr lang="en-US" altLang="zh-CN" sz="1400" dirty="0">
              <a:solidFill>
                <a:srgbClr val="191B1F"/>
              </a:solidFill>
              <a:latin typeface="-apple-system"/>
            </a:endParaRPr>
          </a:p>
          <a:p>
            <a:pPr algn="l"/>
            <a:r>
              <a:rPr lang="zh-CN" altLang="en-US" sz="1400" i="0" dirty="0">
                <a:solidFill>
                  <a:srgbClr val="191B1F"/>
                </a:solidFill>
                <a:effectLst/>
                <a:latin typeface="-apple-system"/>
              </a:rPr>
              <a:t>模拟</a:t>
            </a:r>
            <a:r>
              <a:rPr lang="zh-CN" altLang="en-US" sz="1400" b="0" i="0" dirty="0">
                <a:solidFill>
                  <a:srgbClr val="191B1F"/>
                </a:solidFill>
                <a:effectLst/>
                <a:latin typeface="-apple-system"/>
              </a:rPr>
              <a:t>计算方式：半程向量</a:t>
            </a:r>
            <a:endParaRPr lang="zh-CN" altLang="en-US" sz="1400" dirty="0">
              <a:solidFill>
                <a:srgbClr val="191B1F"/>
              </a:solidFill>
              <a:latin typeface="-apple-syste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F53DD3-19E5-4349-89A1-30A0799EEEE2}"/>
              </a:ext>
            </a:extLst>
          </p:cNvPr>
          <p:cNvSpPr txBox="1"/>
          <p:nvPr/>
        </p:nvSpPr>
        <p:spPr>
          <a:xfrm>
            <a:off x="7795513" y="1313723"/>
            <a:ext cx="310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1B38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8619121" y="1697332"/>
            <a:ext cx="2283304" cy="0"/>
          </a:xfrm>
          <a:prstGeom prst="line">
            <a:avLst/>
          </a:prstGeom>
          <a:ln>
            <a:gradFill>
              <a:gsLst>
                <a:gs pos="0">
                  <a:srgbClr val="1B3868"/>
                </a:gs>
                <a:gs pos="100000">
                  <a:srgbClr val="1B3868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C32C4ED-C48E-E3E0-7F99-5D09EEAE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72" y="3429000"/>
            <a:ext cx="4460511" cy="22464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60D131-6660-561B-8941-7F27535A5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08" y="3697311"/>
            <a:ext cx="5183086" cy="25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2DF322A-A358-4FE1-B599-B1698B151624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915</Words>
  <Application>Microsoft Macintosh PowerPoint</Application>
  <PresentationFormat>宽屏</PresentationFormat>
  <Paragraphs>86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-apple-system</vt:lpstr>
      <vt:lpstr>等线</vt:lpstr>
      <vt:lpstr>等线 Light</vt:lpstr>
      <vt:lpstr>微软雅黑</vt:lpstr>
      <vt:lpstr>微软雅黑 Light</vt:lpstr>
      <vt:lpstr>Meiryo UI</vt:lpstr>
      <vt:lpstr>PingFang SC</vt:lpstr>
      <vt:lpstr>Söhne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计算机图形学项目答辩</vt:lpstr>
      <vt:lpstr>目录 CONTENT</vt:lpstr>
      <vt:lpstr>软光栅的基本原理</vt:lpstr>
      <vt:lpstr>大致思路</vt:lpstr>
      <vt:lpstr>根据顶点数据画出3D模型</vt:lpstr>
      <vt:lpstr>PowerPoint 演示文稿</vt:lpstr>
      <vt:lpstr>透视矫正</vt:lpstr>
      <vt:lpstr>光照模型</vt:lpstr>
      <vt:lpstr>光照模型</vt:lpstr>
      <vt:lpstr>软光栅的代码实现及分析</vt:lpstr>
      <vt:lpstr>代码实现</vt:lpstr>
      <vt:lpstr>顶点着色器和片元着色器</vt:lpstr>
      <vt:lpstr>实验结果展示</vt:lpstr>
      <vt:lpstr>三角形填充问题</vt:lpstr>
      <vt:lpstr>黑线问题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lyf</dc:creator>
  <cp:lastModifiedBy>雷翔</cp:lastModifiedBy>
  <cp:revision>188</cp:revision>
  <dcterms:created xsi:type="dcterms:W3CDTF">2019-03-25T08:30:49Z</dcterms:created>
  <dcterms:modified xsi:type="dcterms:W3CDTF">2024-01-10T05:47:35Z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2019-04-12T02:11:50.4963799Z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9ffada8e-f9ae-4148-b2f8-fa832a211eb2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